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aleway"/>
      <p:regular r:id="rId37"/>
      <p:bold r:id="rId38"/>
      <p:italic r:id="rId39"/>
      <p:boldItalic r:id="rId40"/>
    </p:embeddedFont>
    <p:embeddedFont>
      <p:font typeface="Raleway SemiBold"/>
      <p:regular r:id="rId41"/>
      <p:bold r:id="rId42"/>
      <p:italic r:id="rId43"/>
      <p:boldItalic r:id="rId44"/>
    </p:embeddedFon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9" roundtripDataSignature="AMtx7mgac0Bnyixh0uWkGxVml2hOcoQLM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ewel Tilak"/>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Italic.fntdata"/><Relationship Id="rId42" Type="http://schemas.openxmlformats.org/officeDocument/2006/relationships/font" Target="fonts/RalewaySemiBold-bold.fntdata"/><Relationship Id="rId41" Type="http://schemas.openxmlformats.org/officeDocument/2006/relationships/font" Target="fonts/RalewaySemiBold-regular.fntdata"/><Relationship Id="rId44" Type="http://schemas.openxmlformats.org/officeDocument/2006/relationships/font" Target="fonts/RalewaySemiBold-boldItalic.fntdata"/><Relationship Id="rId43" Type="http://schemas.openxmlformats.org/officeDocument/2006/relationships/font" Target="fonts/RalewaySemiBold-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regular.fntdata"/><Relationship Id="rId36" Type="http://schemas.openxmlformats.org/officeDocument/2006/relationships/slide" Target="slides/slide30.xml"/><Relationship Id="rId39" Type="http://schemas.openxmlformats.org/officeDocument/2006/relationships/font" Target="fonts/Raleway-italic.fntdata"/><Relationship Id="rId38" Type="http://schemas.openxmlformats.org/officeDocument/2006/relationships/font" Target="fonts/Raleway-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0-21T07:52:18.321">
    <p:pos x="6000" y="0"/>
    <p:text>@sheetalgandhi@onmyowntechnology.com maam its done kindly check</p:text>
    <p:extLst>
      <p:ext uri="{C676402C-5697-4E1C-873F-D02D1690AC5C}">
        <p15:threadingInfo timeZoneBias="0"/>
      </p:ext>
      <p:ext uri="http://customooxmlschemas.google.com/">
        <go:slidesCustomData xmlns:go="http://customooxmlschemas.google.com/" commentPostId="AAABXCrnDN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0a114ab3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30a114ab32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0a114ab3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30a114ab326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0a114ab3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30a114ab32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a114ab3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30a114ab326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0a114ab32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30a114ab326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a114ab32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30a114ab326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95626c4b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3095626c4b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aa655e4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2faa655e46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fca318e3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fca318e37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0a114ab32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30a114ab326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0a114ab32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30a114ab326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a114ab32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0a114ab326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0a114ab32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30a114ab326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0a114ab32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30a114ab326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0a114ab32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30a114ab326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0a114ab32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30a114ab326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095626c4b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3095626c4bd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fca318e37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fca318e378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095626c4b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3095626c4bd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9499adda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309499addaa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50" name="Shape 50"/>
        <p:cNvGrpSpPr/>
        <p:nvPr/>
      </p:nvGrpSpPr>
      <p:grpSpPr>
        <a:xfrm>
          <a:off x="0" y="0"/>
          <a:ext cx="0" cy="0"/>
          <a:chOff x="0" y="0"/>
          <a:chExt cx="0" cy="0"/>
        </a:xfrm>
      </p:grpSpPr>
      <p:sp>
        <p:nvSpPr>
          <p:cNvPr id="51" name="Google Shape;51;p24"/>
          <p:cNvSpPr/>
          <p:nvPr/>
        </p:nvSpPr>
        <p:spPr>
          <a:xfrm>
            <a:off x="0" y="0"/>
            <a:ext cx="9144000" cy="5143500"/>
          </a:xfrm>
          <a:prstGeom prst="rect">
            <a:avLst/>
          </a:prstGeom>
          <a:solidFill>
            <a:srgbClr val="ECECF3"/>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4"/>
          <p:cNvSpPr/>
          <p:nvPr/>
        </p:nvSpPr>
        <p:spPr>
          <a:xfrm>
            <a:off x="0" y="0"/>
            <a:ext cx="9144000" cy="5143500"/>
          </a:xfrm>
          <a:prstGeom prst="rect">
            <a:avLst/>
          </a:prstGeom>
          <a:solidFill>
            <a:srgbClr val="FFFFFF">
              <a:alpha val="74117"/>
            </a:srgbClr>
          </a:solid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3" name="Google Shape;53;p24">
            <a:hlinkClick r:id="rId2"/>
          </p:cNvPr>
          <p:cNvPicPr preferRelativeResize="0"/>
          <p:nvPr/>
        </p:nvPicPr>
        <p:blipFill rotWithShape="1">
          <a:blip r:embed="rId3">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15.png"/><Relationship Id="rId7" Type="http://schemas.openxmlformats.org/officeDocument/2006/relationships/image" Target="../media/image34.png"/><Relationship Id="rId8"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3.png"/><Relationship Id="rId5"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9" name="Google Shape;59;p1"/>
          <p:cNvSpPr txBox="1"/>
          <p:nvPr/>
        </p:nvSpPr>
        <p:spPr>
          <a:xfrm>
            <a:off x="3497500" y="1189500"/>
            <a:ext cx="5427900" cy="713700"/>
          </a:xfrm>
          <a:prstGeom prst="rect">
            <a:avLst/>
          </a:prstGeom>
          <a:noFill/>
          <a:ln>
            <a:noFill/>
          </a:ln>
        </p:spPr>
        <p:txBody>
          <a:bodyPr anchorCtr="0" anchor="t" bIns="91425" lIns="91425" spcFirstLastPara="1" rIns="91425" wrap="square" tIns="91425">
            <a:noAutofit/>
          </a:bodyPr>
          <a:lstStyle/>
          <a:p>
            <a:pPr indent="0" lvl="0" marL="0" marR="0" rtl="0" algn="l">
              <a:lnSpc>
                <a:spcPct val="124626"/>
              </a:lnSpc>
              <a:spcBef>
                <a:spcPts val="0"/>
              </a:spcBef>
              <a:spcAft>
                <a:spcPts val="0"/>
              </a:spcAft>
              <a:buClr>
                <a:srgbClr val="000000"/>
              </a:buClr>
              <a:buSzPts val="3300"/>
              <a:buFont typeface="Arial"/>
              <a:buNone/>
            </a:pPr>
            <a:r>
              <a:rPr b="1" i="0" lang="en" sz="4200" u="none" cap="none" strike="noStrike">
                <a:solidFill>
                  <a:schemeClr val="dk1"/>
                </a:solidFill>
                <a:latin typeface="Arial"/>
                <a:ea typeface="Arial"/>
                <a:cs typeface="Arial"/>
                <a:sym typeface="Arial"/>
              </a:rPr>
              <a:t>Understanding Logic Gates</a:t>
            </a:r>
            <a:endParaRPr b="1" i="0" sz="4200" u="none" cap="none" strike="noStrike">
              <a:solidFill>
                <a:schemeClr val="dk1"/>
              </a:solidFill>
              <a:latin typeface="Arial"/>
              <a:ea typeface="Arial"/>
              <a:cs typeface="Arial"/>
              <a:sym typeface="Arial"/>
            </a:endParaRPr>
          </a:p>
          <a:p>
            <a:pPr indent="0" lvl="0" marL="0" marR="0" rtl="0" algn="l">
              <a:lnSpc>
                <a:spcPct val="124626"/>
              </a:lnSpc>
              <a:spcBef>
                <a:spcPts val="0"/>
              </a:spcBef>
              <a:spcAft>
                <a:spcPts val="0"/>
              </a:spcAft>
              <a:buClr>
                <a:srgbClr val="1B1B27"/>
              </a:buClr>
              <a:buSzPts val="6700"/>
              <a:buFont typeface="Raleway"/>
              <a:buNone/>
            </a:pPr>
            <a:r>
              <a:t/>
            </a:r>
            <a:endParaRPr b="0" i="0" sz="4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6500"/>
              <a:buFont typeface="Arial"/>
              <a:buNone/>
            </a:pPr>
            <a:r>
              <a:t/>
            </a:r>
            <a:endParaRPr b="0" i="0" sz="7400" u="none" cap="none" strike="noStrike">
              <a:solidFill>
                <a:schemeClr val="dk1"/>
              </a:solidFill>
              <a:latin typeface="Roboto"/>
              <a:ea typeface="Roboto"/>
              <a:cs typeface="Roboto"/>
              <a:sym typeface="Roboto"/>
            </a:endParaRPr>
          </a:p>
        </p:txBody>
      </p:sp>
      <p:pic>
        <p:nvPicPr>
          <p:cNvPr descr="preencoded.png" id="60" name="Google Shape;60;p1"/>
          <p:cNvPicPr preferRelativeResize="0"/>
          <p:nvPr/>
        </p:nvPicPr>
        <p:blipFill rotWithShape="1">
          <a:blip r:embed="rId4">
            <a:alphaModFix/>
          </a:blip>
          <a:srcRect b="0" l="0" r="0" t="0"/>
          <a:stretch/>
        </p:blipFill>
        <p:spPr>
          <a:xfrm>
            <a:off x="0" y="193450"/>
            <a:ext cx="3340525" cy="4756601"/>
          </a:xfrm>
          <a:prstGeom prst="rect">
            <a:avLst/>
          </a:prstGeom>
          <a:noFill/>
          <a:ln>
            <a:noFill/>
          </a:ln>
        </p:spPr>
      </p:pic>
      <p:sp>
        <p:nvSpPr>
          <p:cNvPr id="61" name="Google Shape;61;p1"/>
          <p:cNvSpPr txBox="1"/>
          <p:nvPr/>
        </p:nvSpPr>
        <p:spPr>
          <a:xfrm>
            <a:off x="3552575" y="2744725"/>
            <a:ext cx="5427900" cy="1037700"/>
          </a:xfrm>
          <a:prstGeom prst="rect">
            <a:avLst/>
          </a:prstGeom>
          <a:noFill/>
          <a:ln>
            <a:noFill/>
          </a:ln>
        </p:spPr>
        <p:txBody>
          <a:bodyPr anchorCtr="0" anchor="t" bIns="91425" lIns="91425" spcFirstLastPara="1" rIns="91425" wrap="square" tIns="91425">
            <a:spAutoFit/>
          </a:bodyPr>
          <a:lstStyle/>
          <a:p>
            <a:pPr indent="0" lvl="0" marL="0" marR="0" rtl="0" algn="l">
              <a:lnSpc>
                <a:spcPct val="163157"/>
              </a:lnSpc>
              <a:spcBef>
                <a:spcPts val="0"/>
              </a:spcBef>
              <a:spcAft>
                <a:spcPts val="0"/>
              </a:spcAft>
              <a:buClr>
                <a:srgbClr val="000000"/>
              </a:buClr>
              <a:buSzPts val="1700"/>
              <a:buFont typeface="Arial"/>
              <a:buNone/>
            </a:pPr>
            <a:r>
              <a:rPr b="0" i="0" lang="en" sz="1300" u="none" cap="none" strike="noStrike">
                <a:solidFill>
                  <a:schemeClr val="dk1"/>
                </a:solidFill>
                <a:latin typeface="Arial"/>
                <a:ea typeface="Arial"/>
                <a:cs typeface="Arial"/>
                <a:sym typeface="Arial"/>
              </a:rPr>
              <a:t>Logic gates are the fundamental building blocks of digital circuits.</a:t>
            </a:r>
            <a:endParaRPr b="0" i="0" sz="1300" u="none" cap="none" strike="noStrike">
              <a:solidFill>
                <a:schemeClr val="dk1"/>
              </a:solidFill>
              <a:latin typeface="Arial"/>
              <a:ea typeface="Arial"/>
              <a:cs typeface="Arial"/>
              <a:sym typeface="Arial"/>
            </a:endParaRPr>
          </a:p>
          <a:p>
            <a:pPr indent="0" lvl="0" marL="0" marR="0" rtl="0" algn="l">
              <a:lnSpc>
                <a:spcPct val="163157"/>
              </a:lnSpc>
              <a:spcBef>
                <a:spcPts val="0"/>
              </a:spcBef>
              <a:spcAft>
                <a:spcPts val="0"/>
              </a:spcAft>
              <a:buClr>
                <a:srgbClr val="000000"/>
              </a:buClr>
              <a:buSzPts val="1700"/>
              <a:buFont typeface="Arial"/>
              <a:buNone/>
            </a:pPr>
            <a:r>
              <a:t/>
            </a:r>
            <a:endParaRPr b="0" i="0" sz="1300" u="none" cap="none" strike="noStrike">
              <a:solidFill>
                <a:schemeClr val="dk1"/>
              </a:solidFill>
              <a:latin typeface="Arial"/>
              <a:ea typeface="Arial"/>
              <a:cs typeface="Arial"/>
              <a:sym typeface="Arial"/>
            </a:endParaRPr>
          </a:p>
          <a:p>
            <a:pPr indent="0" lvl="0" marL="0" marR="0" rtl="0" algn="l">
              <a:lnSpc>
                <a:spcPct val="163157"/>
              </a:lnSpc>
              <a:spcBef>
                <a:spcPts val="0"/>
              </a:spcBef>
              <a:spcAft>
                <a:spcPts val="0"/>
              </a:spcAft>
              <a:buClr>
                <a:srgbClr val="000000"/>
              </a:buClr>
              <a:buSzPts val="1700"/>
              <a:buFont typeface="Arial"/>
              <a:buNone/>
            </a:pPr>
            <a:r>
              <a:t/>
            </a:r>
            <a:endParaRPr b="0" i="0" sz="1300" u="none" cap="none" strike="noStrike">
              <a:solidFill>
                <a:srgbClr val="FF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0" name="Google Shape;150;p9"/>
          <p:cNvSpPr txBox="1"/>
          <p:nvPr/>
        </p:nvSpPr>
        <p:spPr>
          <a:xfrm>
            <a:off x="3323050" y="422500"/>
            <a:ext cx="59094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1B1B27"/>
                </a:solidFill>
                <a:latin typeface="Arial"/>
                <a:ea typeface="Arial"/>
                <a:cs typeface="Arial"/>
                <a:sym typeface="Arial"/>
              </a:rPr>
              <a:t>The Impact of Bit Flips</a:t>
            </a:r>
            <a:endParaRPr b="1" i="0" sz="2500" u="none" cap="none" strike="noStrike">
              <a:solidFill>
                <a:srgbClr val="000000"/>
              </a:solidFill>
              <a:latin typeface="Arial"/>
              <a:ea typeface="Arial"/>
              <a:cs typeface="Arial"/>
              <a:sym typeface="Arial"/>
            </a:endParaRPr>
          </a:p>
        </p:txBody>
      </p:sp>
      <p:sp>
        <p:nvSpPr>
          <p:cNvPr id="151" name="Google Shape;151;p9"/>
          <p:cNvSpPr txBox="1"/>
          <p:nvPr/>
        </p:nvSpPr>
        <p:spPr>
          <a:xfrm>
            <a:off x="3886475" y="991900"/>
            <a:ext cx="49584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400"/>
              <a:buFont typeface="Arial"/>
              <a:buNone/>
            </a:pPr>
            <a:r>
              <a:rPr b="0" i="0" lang="en" sz="1400" u="none" cap="none" strike="noStrike">
                <a:solidFill>
                  <a:schemeClr val="dk1"/>
                </a:solidFill>
                <a:latin typeface="Arial"/>
                <a:ea typeface="Arial"/>
                <a:cs typeface="Arial"/>
                <a:sym typeface="Arial"/>
              </a:rPr>
              <a:t>The meaning of data changes dramatically if a single bit is reversed (i.e., a </a:t>
            </a:r>
            <a:r>
              <a:rPr b="0" i="0" lang="en" sz="1400" u="none" cap="none" strike="noStrike">
                <a:solidFill>
                  <a:srgbClr val="188038"/>
                </a:solidFill>
                <a:latin typeface="Arial"/>
                <a:ea typeface="Arial"/>
                <a:cs typeface="Arial"/>
                <a:sym typeface="Arial"/>
              </a:rPr>
              <a:t>0</a:t>
            </a:r>
            <a:r>
              <a:rPr b="0" i="0" lang="en" sz="1400" u="none" cap="none" strike="noStrike">
                <a:solidFill>
                  <a:schemeClr val="dk1"/>
                </a:solidFill>
                <a:latin typeface="Arial"/>
                <a:ea typeface="Arial"/>
                <a:cs typeface="Arial"/>
                <a:sym typeface="Arial"/>
              </a:rPr>
              <a:t> becomes </a:t>
            </a:r>
            <a:r>
              <a:rPr b="0" i="0" lang="en" sz="1400" u="none" cap="none" strike="noStrike">
                <a:solidFill>
                  <a:srgbClr val="188038"/>
                </a:solidFill>
                <a:latin typeface="Arial"/>
                <a:ea typeface="Arial"/>
                <a:cs typeface="Arial"/>
                <a:sym typeface="Arial"/>
              </a:rPr>
              <a:t>1</a:t>
            </a:r>
            <a:r>
              <a:rPr b="0" i="0" lang="en" sz="1400" u="none" cap="none" strike="noStrike">
                <a:solidFill>
                  <a:schemeClr val="dk1"/>
                </a:solidFill>
                <a:latin typeface="Arial"/>
                <a:ea typeface="Arial"/>
                <a:cs typeface="Arial"/>
                <a:sym typeface="Arial"/>
              </a:rPr>
              <a:t> or vice versa).</a:t>
            </a:r>
            <a:endParaRPr b="0" i="0" sz="1700" u="none" cap="none" strike="noStrike">
              <a:solidFill>
                <a:srgbClr val="000000"/>
              </a:solidFill>
              <a:latin typeface="Arial"/>
              <a:ea typeface="Arial"/>
              <a:cs typeface="Arial"/>
              <a:sym typeface="Arial"/>
            </a:endParaRPr>
          </a:p>
        </p:txBody>
      </p:sp>
      <p:pic>
        <p:nvPicPr>
          <p:cNvPr descr="preencoded.png" id="152" name="Google Shape;152;p9"/>
          <p:cNvPicPr preferRelativeResize="0"/>
          <p:nvPr/>
        </p:nvPicPr>
        <p:blipFill rotWithShape="1">
          <a:blip r:embed="rId4">
            <a:alphaModFix/>
          </a:blip>
          <a:srcRect b="0" l="0" r="0" t="0"/>
          <a:stretch/>
        </p:blipFill>
        <p:spPr>
          <a:xfrm>
            <a:off x="3886482" y="1706263"/>
            <a:ext cx="427077" cy="427077"/>
          </a:xfrm>
          <a:prstGeom prst="rect">
            <a:avLst/>
          </a:prstGeom>
          <a:noFill/>
          <a:ln>
            <a:noFill/>
          </a:ln>
        </p:spPr>
      </p:pic>
      <p:pic>
        <p:nvPicPr>
          <p:cNvPr descr="preencoded.png" id="153" name="Google Shape;153;p9"/>
          <p:cNvPicPr preferRelativeResize="0"/>
          <p:nvPr/>
        </p:nvPicPr>
        <p:blipFill rotWithShape="1">
          <a:blip r:embed="rId5">
            <a:alphaModFix/>
          </a:blip>
          <a:srcRect b="0" l="0" r="0" t="0"/>
          <a:stretch/>
        </p:blipFill>
        <p:spPr>
          <a:xfrm>
            <a:off x="3886482" y="2571753"/>
            <a:ext cx="427077" cy="427077"/>
          </a:xfrm>
          <a:prstGeom prst="rect">
            <a:avLst/>
          </a:prstGeom>
          <a:noFill/>
          <a:ln>
            <a:noFill/>
          </a:ln>
        </p:spPr>
      </p:pic>
      <p:pic>
        <p:nvPicPr>
          <p:cNvPr descr="preencoded.png" id="154" name="Google Shape;154;p9"/>
          <p:cNvPicPr preferRelativeResize="0"/>
          <p:nvPr/>
        </p:nvPicPr>
        <p:blipFill rotWithShape="1">
          <a:blip r:embed="rId6">
            <a:alphaModFix/>
          </a:blip>
          <a:srcRect b="0" l="0" r="0" t="0"/>
          <a:stretch/>
        </p:blipFill>
        <p:spPr>
          <a:xfrm>
            <a:off x="3886482" y="3437217"/>
            <a:ext cx="427077" cy="427077"/>
          </a:xfrm>
          <a:prstGeom prst="rect">
            <a:avLst/>
          </a:prstGeom>
          <a:noFill/>
          <a:ln>
            <a:noFill/>
          </a:ln>
        </p:spPr>
      </p:pic>
      <p:pic>
        <p:nvPicPr>
          <p:cNvPr descr="preencoded.png" id="155" name="Google Shape;155;p9"/>
          <p:cNvPicPr preferRelativeResize="0"/>
          <p:nvPr/>
        </p:nvPicPr>
        <p:blipFill rotWithShape="1">
          <a:blip r:embed="rId7">
            <a:alphaModFix/>
          </a:blip>
          <a:srcRect b="0" l="0" r="0" t="0"/>
          <a:stretch/>
        </p:blipFill>
        <p:spPr>
          <a:xfrm>
            <a:off x="3886482" y="4302707"/>
            <a:ext cx="427077" cy="427077"/>
          </a:xfrm>
          <a:prstGeom prst="rect">
            <a:avLst/>
          </a:prstGeom>
          <a:noFill/>
          <a:ln>
            <a:noFill/>
          </a:ln>
        </p:spPr>
      </p:pic>
      <p:sp>
        <p:nvSpPr>
          <p:cNvPr id="156" name="Google Shape;156;p9"/>
          <p:cNvSpPr txBox="1"/>
          <p:nvPr/>
        </p:nvSpPr>
        <p:spPr>
          <a:xfrm>
            <a:off x="3886475" y="2133350"/>
            <a:ext cx="30000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27272"/>
              </a:lnSpc>
              <a:spcBef>
                <a:spcPts val="0"/>
              </a:spcBef>
              <a:spcAft>
                <a:spcPts val="0"/>
              </a:spcAft>
              <a:buClr>
                <a:srgbClr val="000000"/>
              </a:buClr>
              <a:buSzPts val="1050"/>
              <a:buFont typeface="Arial"/>
              <a:buNone/>
            </a:pPr>
            <a:r>
              <a:rPr b="0" i="0" lang="en" sz="1050" u="none" cap="none" strike="noStrike">
                <a:solidFill>
                  <a:srgbClr val="3C3939"/>
                </a:solidFill>
                <a:latin typeface="Raleway"/>
                <a:ea typeface="Raleway"/>
                <a:cs typeface="Raleway"/>
                <a:sym typeface="Raleway"/>
              </a:rPr>
              <a:t>Text</a:t>
            </a:r>
            <a:endParaRPr b="0" i="0" sz="1050" u="none" cap="none" strike="noStrike">
              <a:solidFill>
                <a:schemeClr val="dk1"/>
              </a:solidFill>
              <a:latin typeface="Arial"/>
              <a:ea typeface="Arial"/>
              <a:cs typeface="Arial"/>
              <a:sym typeface="Arial"/>
            </a:endParaRPr>
          </a:p>
        </p:txBody>
      </p:sp>
      <p:sp>
        <p:nvSpPr>
          <p:cNvPr id="157" name="Google Shape;157;p9"/>
          <p:cNvSpPr txBox="1"/>
          <p:nvPr/>
        </p:nvSpPr>
        <p:spPr>
          <a:xfrm>
            <a:off x="3886475" y="2998725"/>
            <a:ext cx="30000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27272"/>
              </a:lnSpc>
              <a:spcBef>
                <a:spcPts val="0"/>
              </a:spcBef>
              <a:spcAft>
                <a:spcPts val="0"/>
              </a:spcAft>
              <a:buClr>
                <a:srgbClr val="000000"/>
              </a:buClr>
              <a:buSzPts val="1050"/>
              <a:buFont typeface="Arial"/>
              <a:buNone/>
            </a:pPr>
            <a:r>
              <a:rPr b="0" i="0" lang="en" sz="1050" u="none" cap="none" strike="noStrike">
                <a:solidFill>
                  <a:srgbClr val="3C3939"/>
                </a:solidFill>
                <a:latin typeface="Raleway"/>
                <a:ea typeface="Raleway"/>
                <a:cs typeface="Raleway"/>
                <a:sym typeface="Raleway"/>
              </a:rPr>
              <a:t>Numbers</a:t>
            </a:r>
            <a:endParaRPr b="0" i="0" sz="1050" u="none" cap="none" strike="noStrike">
              <a:solidFill>
                <a:schemeClr val="dk1"/>
              </a:solidFill>
              <a:latin typeface="Arial"/>
              <a:ea typeface="Arial"/>
              <a:cs typeface="Arial"/>
              <a:sym typeface="Arial"/>
            </a:endParaRPr>
          </a:p>
        </p:txBody>
      </p:sp>
      <p:sp>
        <p:nvSpPr>
          <p:cNvPr id="158" name="Google Shape;158;p9"/>
          <p:cNvSpPr txBox="1"/>
          <p:nvPr/>
        </p:nvSpPr>
        <p:spPr>
          <a:xfrm>
            <a:off x="3886475" y="3910400"/>
            <a:ext cx="30000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27272"/>
              </a:lnSpc>
              <a:spcBef>
                <a:spcPts val="0"/>
              </a:spcBef>
              <a:spcAft>
                <a:spcPts val="0"/>
              </a:spcAft>
              <a:buClr>
                <a:srgbClr val="000000"/>
              </a:buClr>
              <a:buSzPts val="1050"/>
              <a:buFont typeface="Arial"/>
              <a:buNone/>
            </a:pPr>
            <a:r>
              <a:rPr b="0" i="0" lang="en" sz="1050" u="none" cap="none" strike="noStrike">
                <a:solidFill>
                  <a:srgbClr val="3C3939"/>
                </a:solidFill>
                <a:latin typeface="Raleway"/>
                <a:ea typeface="Raleway"/>
                <a:cs typeface="Raleway"/>
                <a:sym typeface="Raleway"/>
              </a:rPr>
              <a:t>Images</a:t>
            </a:r>
            <a:endParaRPr b="0" i="0" sz="1050" u="none" cap="none" strike="noStrike">
              <a:solidFill>
                <a:schemeClr val="dk1"/>
              </a:solidFill>
              <a:latin typeface="Arial"/>
              <a:ea typeface="Arial"/>
              <a:cs typeface="Arial"/>
              <a:sym typeface="Arial"/>
            </a:endParaRPr>
          </a:p>
        </p:txBody>
      </p:sp>
      <p:sp>
        <p:nvSpPr>
          <p:cNvPr id="159" name="Google Shape;159;p9"/>
          <p:cNvSpPr txBox="1"/>
          <p:nvPr/>
        </p:nvSpPr>
        <p:spPr>
          <a:xfrm>
            <a:off x="3827725" y="4703750"/>
            <a:ext cx="30000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27272"/>
              </a:lnSpc>
              <a:spcBef>
                <a:spcPts val="0"/>
              </a:spcBef>
              <a:spcAft>
                <a:spcPts val="0"/>
              </a:spcAft>
              <a:buClr>
                <a:srgbClr val="000000"/>
              </a:buClr>
              <a:buSzPts val="1050"/>
              <a:buFont typeface="Arial"/>
              <a:buNone/>
            </a:pPr>
            <a:r>
              <a:rPr b="0" i="0" lang="en" sz="1050" u="none" cap="none" strike="noStrike">
                <a:solidFill>
                  <a:srgbClr val="3C3939"/>
                </a:solidFill>
                <a:latin typeface="Raleway"/>
                <a:ea typeface="Raleway"/>
                <a:cs typeface="Raleway"/>
                <a:sym typeface="Raleway"/>
              </a:rPr>
              <a:t>Instructions</a:t>
            </a:r>
            <a:endParaRPr b="0" i="0" sz="1050" u="none" cap="none" strike="noStrike">
              <a:solidFill>
                <a:schemeClr val="dk1"/>
              </a:solidFill>
              <a:latin typeface="Arial"/>
              <a:ea typeface="Arial"/>
              <a:cs typeface="Arial"/>
              <a:sym typeface="Arial"/>
            </a:endParaRPr>
          </a:p>
        </p:txBody>
      </p:sp>
      <p:sp>
        <p:nvSpPr>
          <p:cNvPr id="160" name="Google Shape;160;p9"/>
          <p:cNvSpPr/>
          <p:nvPr/>
        </p:nvSpPr>
        <p:spPr>
          <a:xfrm>
            <a:off x="4522478" y="1783163"/>
            <a:ext cx="4430400" cy="273300"/>
          </a:xfrm>
          <a:prstGeom prst="rect">
            <a:avLst/>
          </a:prstGeom>
          <a:noFill/>
          <a:ln>
            <a:noFill/>
          </a:ln>
        </p:spPr>
        <p:txBody>
          <a:bodyPr anchorCtr="0" anchor="t" bIns="0" lIns="0" spcFirstLastPara="1" rIns="0" wrap="square" tIns="0">
            <a:noAutofit/>
          </a:bodyPr>
          <a:lstStyle/>
          <a:p>
            <a:pPr indent="0" lvl="0" marL="0" marR="0" rtl="0" algn="l">
              <a:lnSpc>
                <a:spcPct val="165384"/>
              </a:lnSpc>
              <a:spcBef>
                <a:spcPts val="0"/>
              </a:spcBef>
              <a:spcAft>
                <a:spcPts val="0"/>
              </a:spcAft>
              <a:buClr>
                <a:srgbClr val="3C3939"/>
              </a:buClr>
              <a:buSzPts val="1300"/>
              <a:buFont typeface="Roboto"/>
              <a:buNone/>
            </a:pPr>
            <a:r>
              <a:rPr b="0" i="0" lang="en" sz="1300" u="none" cap="none" strike="noStrike">
                <a:solidFill>
                  <a:schemeClr val="dk1"/>
                </a:solidFill>
                <a:latin typeface="Arial"/>
                <a:ea typeface="Arial"/>
                <a:cs typeface="Arial"/>
                <a:sym typeface="Arial"/>
              </a:rPr>
              <a:t>Flipping a single bit can change a character's ASCII code.</a:t>
            </a:r>
            <a:endParaRPr b="0" i="0" sz="1300" u="none" cap="none" strike="noStrike">
              <a:solidFill>
                <a:schemeClr val="dk1"/>
              </a:solidFill>
              <a:latin typeface="Arial"/>
              <a:ea typeface="Arial"/>
              <a:cs typeface="Arial"/>
              <a:sym typeface="Arial"/>
            </a:endParaRPr>
          </a:p>
        </p:txBody>
      </p:sp>
      <p:sp>
        <p:nvSpPr>
          <p:cNvPr id="161" name="Google Shape;161;p9"/>
          <p:cNvSpPr txBox="1"/>
          <p:nvPr/>
        </p:nvSpPr>
        <p:spPr>
          <a:xfrm>
            <a:off x="4379925" y="2655375"/>
            <a:ext cx="4664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65384"/>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 Bit flips can drastically alter the value of a binary number.</a:t>
            </a:r>
            <a:endParaRPr b="0" i="0" sz="1300" u="none" cap="none" strike="noStrike">
              <a:solidFill>
                <a:schemeClr val="dk1"/>
              </a:solidFill>
              <a:latin typeface="Arial"/>
              <a:ea typeface="Arial"/>
              <a:cs typeface="Arial"/>
              <a:sym typeface="Arial"/>
            </a:endParaRPr>
          </a:p>
        </p:txBody>
      </p:sp>
      <p:sp>
        <p:nvSpPr>
          <p:cNvPr id="162" name="Google Shape;162;p9"/>
          <p:cNvSpPr txBox="1"/>
          <p:nvPr/>
        </p:nvSpPr>
        <p:spPr>
          <a:xfrm>
            <a:off x="4405325" y="3458300"/>
            <a:ext cx="46647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65384"/>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Bit errors can change the color of individual pixels.</a:t>
            </a:r>
            <a:endParaRPr b="0" i="0" sz="1300" u="none" cap="none" strike="noStrike">
              <a:solidFill>
                <a:schemeClr val="dk1"/>
              </a:solidFill>
              <a:latin typeface="Arial"/>
              <a:ea typeface="Arial"/>
              <a:cs typeface="Arial"/>
              <a:sym typeface="Arial"/>
            </a:endParaRPr>
          </a:p>
        </p:txBody>
      </p:sp>
      <p:sp>
        <p:nvSpPr>
          <p:cNvPr id="163" name="Google Shape;163;p9"/>
          <p:cNvSpPr txBox="1"/>
          <p:nvPr/>
        </p:nvSpPr>
        <p:spPr>
          <a:xfrm>
            <a:off x="4405325" y="4323800"/>
            <a:ext cx="4664700" cy="675000"/>
          </a:xfrm>
          <a:prstGeom prst="rect">
            <a:avLst/>
          </a:prstGeom>
          <a:noFill/>
          <a:ln>
            <a:noFill/>
          </a:ln>
        </p:spPr>
        <p:txBody>
          <a:bodyPr anchorCtr="0" anchor="t" bIns="91425" lIns="91425" spcFirstLastPara="1" rIns="91425" wrap="square" tIns="91425">
            <a:spAutoFit/>
          </a:bodyPr>
          <a:lstStyle/>
          <a:p>
            <a:pPr indent="0" lvl="0" marL="0" marR="0" rtl="0" algn="l">
              <a:lnSpc>
                <a:spcPct val="165384"/>
              </a:lnSpc>
              <a:spcBef>
                <a:spcPts val="0"/>
              </a:spcBef>
              <a:spcAft>
                <a:spcPts val="0"/>
              </a:spcAft>
              <a:buClr>
                <a:srgbClr val="3C3939"/>
              </a:buClr>
              <a:buSzPts val="1300"/>
              <a:buFont typeface="Roboto"/>
              <a:buNone/>
            </a:pPr>
            <a:r>
              <a:rPr b="0" i="0" lang="en" sz="1200" u="none" cap="none" strike="noStrike">
                <a:solidFill>
                  <a:schemeClr val="dk1"/>
                </a:solidFill>
                <a:latin typeface="Arial"/>
                <a:ea typeface="Arial"/>
                <a:cs typeface="Arial"/>
                <a:sym typeface="Arial"/>
              </a:rPr>
              <a:t>Bit flips in machine instructions can lead to unexpected behavior.</a:t>
            </a:r>
            <a:endParaRPr b="0" i="0" sz="1200" u="none" cap="none" strike="noStrike">
              <a:solidFill>
                <a:schemeClr val="dk1"/>
              </a:solidFill>
              <a:latin typeface="Arial"/>
              <a:ea typeface="Arial"/>
              <a:cs typeface="Arial"/>
              <a:sym typeface="Arial"/>
            </a:endParaRPr>
          </a:p>
          <a:p>
            <a:pPr indent="0" lvl="0" marL="0" marR="0" rtl="0" algn="l">
              <a:lnSpc>
                <a:spcPct val="165384"/>
              </a:lnSpc>
              <a:spcBef>
                <a:spcPts val="0"/>
              </a:spcBef>
              <a:spcAft>
                <a:spcPts val="0"/>
              </a:spcAft>
              <a:buClr>
                <a:srgbClr val="000000"/>
              </a:buClr>
              <a:buSzPts val="1200"/>
              <a:buFont typeface="Arial"/>
              <a:buNone/>
            </a:pPr>
            <a:r>
              <a:t/>
            </a:r>
            <a:endParaRPr b="0" i="0" sz="1200" u="none" cap="none" strike="noStrike">
              <a:solidFill>
                <a:schemeClr val="dk1"/>
              </a:solidFill>
              <a:latin typeface="Arial"/>
              <a:ea typeface="Arial"/>
              <a:cs typeface="Arial"/>
              <a:sym typeface="Arial"/>
            </a:endParaRPr>
          </a:p>
        </p:txBody>
      </p:sp>
      <p:pic>
        <p:nvPicPr>
          <p:cNvPr id="164" name="Google Shape;164;p9"/>
          <p:cNvPicPr preferRelativeResize="0"/>
          <p:nvPr/>
        </p:nvPicPr>
        <p:blipFill rotWithShape="1">
          <a:blip r:embed="rId8">
            <a:alphaModFix/>
          </a:blip>
          <a:srcRect b="0" l="0" r="0" t="0"/>
          <a:stretch/>
        </p:blipFill>
        <p:spPr>
          <a:xfrm>
            <a:off x="0" y="1155525"/>
            <a:ext cx="3772650" cy="3778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0" name="Google Shape;170;p10"/>
          <p:cNvSpPr txBox="1"/>
          <p:nvPr/>
        </p:nvSpPr>
        <p:spPr>
          <a:xfrm>
            <a:off x="117425" y="521400"/>
            <a:ext cx="8703900" cy="3480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400"/>
              <a:buFont typeface="Arial"/>
              <a:buNone/>
            </a:pPr>
            <a:r>
              <a:rPr b="1" i="0" lang="en" sz="3300" u="none" cap="none" strike="noStrike">
                <a:solidFill>
                  <a:schemeClr val="dk1"/>
                </a:solidFill>
                <a:latin typeface="Arial"/>
                <a:ea typeface="Arial"/>
                <a:cs typeface="Arial"/>
                <a:sym typeface="Arial"/>
              </a:rPr>
              <a:t>Importance of Accuracy</a:t>
            </a:r>
            <a:endParaRPr b="1" i="0" sz="3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Why It Matters:</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120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Data Integrity: Inaccurate data storage or transmission can lead to corrupted files, miscommunication, or malfunctioning software.</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Security: Flipping a bit in a security key or password can invalidate access, rendering a system secure or insecure depending on the context.</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Control Systems: In critical systems, like those in healthcare or aviation, a single bit error could have severe consequences.</a:t>
            </a:r>
            <a:endParaRPr b="0" i="0" sz="12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200"/>
              <a:buFont typeface="Arial"/>
              <a:buNone/>
            </a:pPr>
            <a:r>
              <a:rPr b="0" i="0" lang="en" sz="1200" u="none" cap="none" strike="noStrike">
                <a:solidFill>
                  <a:schemeClr val="dk1"/>
                </a:solidFill>
                <a:latin typeface="Arial"/>
                <a:ea typeface="Arial"/>
                <a:cs typeface="Arial"/>
                <a:sym typeface="Arial"/>
              </a:rPr>
              <a:t>Error Detection and Correction:</a:t>
            </a:r>
            <a:endParaRPr b="0" i="0" sz="1200" u="none" cap="none" strike="noStrike">
              <a:solidFill>
                <a:schemeClr val="dk1"/>
              </a:solidFill>
              <a:latin typeface="Arial"/>
              <a:ea typeface="Arial"/>
              <a:cs typeface="Arial"/>
              <a:sym typeface="Arial"/>
            </a:endParaRPr>
          </a:p>
          <a:p>
            <a:pPr indent="-304800" lvl="0" marL="457200" marR="0" rtl="0" algn="l">
              <a:lnSpc>
                <a:spcPct val="115000"/>
              </a:lnSpc>
              <a:spcBef>
                <a:spcPts val="1200"/>
              </a:spcBef>
              <a:spcAft>
                <a:spcPts val="0"/>
              </a:spcAft>
              <a:buClr>
                <a:schemeClr val="dk1"/>
              </a:buClr>
              <a:buSzPts val="1200"/>
              <a:buFont typeface="Arial"/>
              <a:buChar char="●"/>
            </a:pPr>
            <a:r>
              <a:rPr b="0" i="0" lang="en" sz="1200" u="none" cap="none" strike="noStrike">
                <a:solidFill>
                  <a:schemeClr val="dk1"/>
                </a:solidFill>
                <a:latin typeface="Arial"/>
                <a:ea typeface="Arial"/>
                <a:cs typeface="Arial"/>
                <a:sym typeface="Arial"/>
              </a:rPr>
              <a:t>To prevent bit errors, computers use techniques like parity bits or checksums to detect and sometimes correct errors in data.</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6" name="Google Shape;176;p11"/>
          <p:cNvSpPr txBox="1"/>
          <p:nvPr/>
        </p:nvSpPr>
        <p:spPr>
          <a:xfrm>
            <a:off x="894825" y="732775"/>
            <a:ext cx="7069500" cy="76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rPr b="0" i="0" lang="en" sz="3400" u="none" cap="none" strike="noStrike">
                <a:solidFill>
                  <a:schemeClr val="dk1"/>
                </a:solidFill>
                <a:latin typeface="Arial"/>
                <a:ea typeface="Arial"/>
                <a:cs typeface="Arial"/>
                <a:sym typeface="Arial"/>
              </a:rPr>
              <a:t>Activities</a:t>
            </a:r>
            <a:endParaRPr b="0" i="0" sz="3400" u="none" cap="none" strike="noStrike">
              <a:solidFill>
                <a:schemeClr val="dk1"/>
              </a:solidFill>
              <a:latin typeface="Arial"/>
              <a:ea typeface="Arial"/>
              <a:cs typeface="Arial"/>
              <a:sym typeface="Arial"/>
            </a:endParaRPr>
          </a:p>
        </p:txBody>
      </p:sp>
      <p:sp>
        <p:nvSpPr>
          <p:cNvPr id="177" name="Google Shape;177;p11"/>
          <p:cNvSpPr txBox="1"/>
          <p:nvPr/>
        </p:nvSpPr>
        <p:spPr>
          <a:xfrm>
            <a:off x="1070975" y="1871850"/>
            <a:ext cx="6611400" cy="17028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900"/>
              <a:buFont typeface="Arial"/>
              <a:buNone/>
            </a:pPr>
            <a:r>
              <a:rPr b="0" i="0" lang="en" sz="1900" u="none" cap="none" strike="noStrike">
                <a:solidFill>
                  <a:schemeClr val="dk1"/>
                </a:solidFill>
                <a:latin typeface="Arial"/>
                <a:ea typeface="Arial"/>
                <a:cs typeface="Arial"/>
                <a:sym typeface="Arial"/>
              </a:rPr>
              <a:t>Let's Look at the implementation of logic gates in Tinkercad and also in on actual bread board</a:t>
            </a:r>
            <a:endParaRPr b="0" i="0" sz="19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g30a114ab326_0_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3" name="Google Shape;183;g30a114ab326_0_0"/>
          <p:cNvSpPr txBox="1"/>
          <p:nvPr/>
        </p:nvSpPr>
        <p:spPr>
          <a:xfrm>
            <a:off x="5568475" y="2858275"/>
            <a:ext cx="3381900" cy="15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AutoNum type="arabicPeriod"/>
            </a:pPr>
            <a:r>
              <a:rPr b="0" i="0" lang="en" sz="1600" u="none" cap="none" strike="noStrike">
                <a:solidFill>
                  <a:schemeClr val="dk1"/>
                </a:solidFill>
                <a:latin typeface="Arial"/>
                <a:ea typeface="Arial"/>
                <a:cs typeface="Arial"/>
                <a:sym typeface="Arial"/>
              </a:rPr>
              <a:t>Open Tinkercad and select the Circuit Option.</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AutoNum type="arabicPeriod"/>
            </a:pPr>
            <a:r>
              <a:rPr b="0" i="0" lang="en" sz="1600" u="none" cap="none" strike="noStrike">
                <a:solidFill>
                  <a:schemeClr val="dk1"/>
                </a:solidFill>
                <a:latin typeface="Arial"/>
                <a:ea typeface="Arial"/>
                <a:cs typeface="Arial"/>
                <a:sym typeface="Arial"/>
              </a:rPr>
              <a:t>Then take 2 NPN Transistors and connect it in the breadboard</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84" name="Google Shape;184;g30a114ab326_0_0"/>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AND Gate - Step 1</a:t>
            </a:r>
            <a:endParaRPr b="0" i="0" sz="3200" u="none" cap="none" strike="noStrike">
              <a:solidFill>
                <a:schemeClr val="dk1"/>
              </a:solidFill>
              <a:latin typeface="Arial"/>
              <a:ea typeface="Arial"/>
              <a:cs typeface="Arial"/>
              <a:sym typeface="Arial"/>
            </a:endParaRPr>
          </a:p>
        </p:txBody>
      </p:sp>
      <p:sp>
        <p:nvSpPr>
          <p:cNvPr id="185" name="Google Shape;185;g30a114ab326_0_0"/>
          <p:cNvSpPr/>
          <p:nvPr/>
        </p:nvSpPr>
        <p:spPr>
          <a:xfrm>
            <a:off x="5568475" y="544875"/>
            <a:ext cx="3575556" cy="254826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An NPN transistors a device that uses a small current to control a larger current, acting like a switch or amplifier in electronic circuits.</a:t>
            </a:r>
            <a:endParaRPr b="0" i="0" sz="1200" u="none" cap="none" strike="noStrike">
              <a:solidFill>
                <a:srgbClr val="000000"/>
              </a:solidFill>
              <a:latin typeface="Arial"/>
              <a:ea typeface="Arial"/>
              <a:cs typeface="Arial"/>
              <a:sym typeface="Arial"/>
            </a:endParaRPr>
          </a:p>
        </p:txBody>
      </p:sp>
      <p:pic>
        <p:nvPicPr>
          <p:cNvPr id="186" name="Google Shape;186;g30a114ab326_0_0"/>
          <p:cNvPicPr preferRelativeResize="0"/>
          <p:nvPr/>
        </p:nvPicPr>
        <p:blipFill rotWithShape="1">
          <a:blip r:embed="rId4">
            <a:alphaModFix/>
          </a:blip>
          <a:srcRect b="0" l="0" r="0" t="0"/>
          <a:stretch/>
        </p:blipFill>
        <p:spPr>
          <a:xfrm>
            <a:off x="18675" y="1551625"/>
            <a:ext cx="5508900" cy="3366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g30a114ab326_0_1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2" name="Google Shape;192;g30a114ab326_0_10"/>
          <p:cNvSpPr txBox="1"/>
          <p:nvPr/>
        </p:nvSpPr>
        <p:spPr>
          <a:xfrm>
            <a:off x="6179250" y="3175350"/>
            <a:ext cx="2759700" cy="149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2. Connect the LED to the breadboard</a:t>
            </a:r>
            <a:endParaRPr b="0" i="0" sz="1800" u="none" cap="none" strike="noStrike">
              <a:solidFill>
                <a:schemeClr val="dk1"/>
              </a:solidFill>
              <a:latin typeface="Arial"/>
              <a:ea typeface="Arial"/>
              <a:cs typeface="Arial"/>
              <a:sym typeface="Arial"/>
            </a:endParaRPr>
          </a:p>
        </p:txBody>
      </p:sp>
      <p:sp>
        <p:nvSpPr>
          <p:cNvPr id="193" name="Google Shape;193;g30a114ab326_0_10"/>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AND Gate - Step 2</a:t>
            </a:r>
            <a:endParaRPr b="0" i="0" sz="3200" u="none" cap="none" strike="noStrike">
              <a:solidFill>
                <a:schemeClr val="dk1"/>
              </a:solidFill>
              <a:latin typeface="Arial"/>
              <a:ea typeface="Arial"/>
              <a:cs typeface="Arial"/>
              <a:sym typeface="Arial"/>
            </a:endParaRPr>
          </a:p>
        </p:txBody>
      </p:sp>
      <p:sp>
        <p:nvSpPr>
          <p:cNvPr id="194" name="Google Shape;194;g30a114ab326_0_10"/>
          <p:cNvSpPr/>
          <p:nvPr/>
        </p:nvSpPr>
        <p:spPr>
          <a:xfrm>
            <a:off x="5826950" y="544875"/>
            <a:ext cx="3317112" cy="236034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Arial"/>
                <a:ea typeface="Arial"/>
                <a:cs typeface="Arial"/>
                <a:sym typeface="Arial"/>
              </a:rPr>
              <a:t>An LED (Light Emitting Diode) is a small electronic device that lights up when electricity flows through it, producing bright light in various colors.</a:t>
            </a:r>
            <a:endParaRPr b="0" i="0" sz="1100" u="none" cap="none" strike="noStrike">
              <a:solidFill>
                <a:srgbClr val="000000"/>
              </a:solidFill>
              <a:latin typeface="Arial"/>
              <a:ea typeface="Arial"/>
              <a:cs typeface="Arial"/>
              <a:sym typeface="Arial"/>
            </a:endParaRPr>
          </a:p>
        </p:txBody>
      </p:sp>
      <p:pic>
        <p:nvPicPr>
          <p:cNvPr id="195" name="Google Shape;195;g30a114ab326_0_10"/>
          <p:cNvPicPr preferRelativeResize="0"/>
          <p:nvPr/>
        </p:nvPicPr>
        <p:blipFill rotWithShape="1">
          <a:blip r:embed="rId4">
            <a:alphaModFix/>
          </a:blip>
          <a:srcRect b="0" l="0" r="0" t="0"/>
          <a:stretch/>
        </p:blipFill>
        <p:spPr>
          <a:xfrm>
            <a:off x="0" y="1551625"/>
            <a:ext cx="5639050" cy="3389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g30a114ab326_0_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1" name="Google Shape;201;g30a114ab326_0_6"/>
          <p:cNvSpPr txBox="1"/>
          <p:nvPr/>
        </p:nvSpPr>
        <p:spPr>
          <a:xfrm>
            <a:off x="5826925" y="2963975"/>
            <a:ext cx="3317100" cy="1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3.1 Connect one resistor to the positive terminal of the LED.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3.2 and connect 2 resistors to the base terminal of the transistor.</a:t>
            </a:r>
            <a:endParaRPr b="0" i="0" sz="1800" u="none" cap="none" strike="noStrike">
              <a:solidFill>
                <a:schemeClr val="dk1"/>
              </a:solidFill>
              <a:latin typeface="Arial"/>
              <a:ea typeface="Arial"/>
              <a:cs typeface="Arial"/>
              <a:sym typeface="Arial"/>
            </a:endParaRPr>
          </a:p>
        </p:txBody>
      </p:sp>
      <p:sp>
        <p:nvSpPr>
          <p:cNvPr id="202" name="Google Shape;202;g30a114ab326_0_6"/>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AND Gate - Step 3</a:t>
            </a:r>
            <a:endParaRPr b="0" i="0" sz="3200" u="none" cap="none" strike="noStrike">
              <a:solidFill>
                <a:schemeClr val="dk1"/>
              </a:solidFill>
              <a:latin typeface="Arial"/>
              <a:ea typeface="Arial"/>
              <a:cs typeface="Arial"/>
              <a:sym typeface="Arial"/>
            </a:endParaRPr>
          </a:p>
        </p:txBody>
      </p:sp>
      <p:sp>
        <p:nvSpPr>
          <p:cNvPr id="203" name="Google Shape;203;g30a114ab326_0_6"/>
          <p:cNvSpPr/>
          <p:nvPr/>
        </p:nvSpPr>
        <p:spPr>
          <a:xfrm>
            <a:off x="5826950" y="544875"/>
            <a:ext cx="3317112" cy="2360340"/>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Arial"/>
                <a:ea typeface="Arial"/>
                <a:cs typeface="Arial"/>
                <a:sym typeface="Arial"/>
              </a:rPr>
              <a:t>A resistor is an electronic component that reduces the flow of electric current in a circuit, helping to control voltage and current levels.</a:t>
            </a:r>
            <a:endParaRPr b="0" i="0" sz="1100" u="none" cap="none" strike="noStrike">
              <a:solidFill>
                <a:srgbClr val="000000"/>
              </a:solidFill>
              <a:latin typeface="Arial"/>
              <a:ea typeface="Arial"/>
              <a:cs typeface="Arial"/>
              <a:sym typeface="Arial"/>
            </a:endParaRPr>
          </a:p>
        </p:txBody>
      </p:sp>
      <p:pic>
        <p:nvPicPr>
          <p:cNvPr id="204" name="Google Shape;204;g30a114ab326_0_6"/>
          <p:cNvPicPr preferRelativeResize="0"/>
          <p:nvPr/>
        </p:nvPicPr>
        <p:blipFill rotWithShape="1">
          <a:blip r:embed="rId4">
            <a:alphaModFix/>
          </a:blip>
          <a:srcRect b="0" l="0" r="0" t="0"/>
          <a:stretch/>
        </p:blipFill>
        <p:spPr>
          <a:xfrm>
            <a:off x="0" y="1417650"/>
            <a:ext cx="5768224" cy="3527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30a114ab326_0_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0" name="Google Shape;210;g30a114ab326_0_14"/>
          <p:cNvSpPr txBox="1"/>
          <p:nvPr/>
        </p:nvSpPr>
        <p:spPr>
          <a:xfrm>
            <a:off x="6085300" y="791500"/>
            <a:ext cx="2841900" cy="39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4.1 Take a wire to connect the negative terminal of the led to the emitter pin of the transistor.</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4.2 Connect the collector pin to the negative terminal of the breadboard.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4.3 Finally, connect a wire connecting the emitter pin to the collector terminal of the other transistor.</a:t>
            </a:r>
            <a:endParaRPr b="0" i="0" sz="1800" u="none" cap="none" strike="noStrike">
              <a:solidFill>
                <a:schemeClr val="dk1"/>
              </a:solidFill>
              <a:latin typeface="Arial"/>
              <a:ea typeface="Arial"/>
              <a:cs typeface="Arial"/>
              <a:sym typeface="Arial"/>
            </a:endParaRPr>
          </a:p>
        </p:txBody>
      </p:sp>
      <p:sp>
        <p:nvSpPr>
          <p:cNvPr id="211" name="Google Shape;211;g30a114ab326_0_14"/>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AND Gate - Step 4</a:t>
            </a:r>
            <a:endParaRPr b="0" i="0" sz="3200" u="none" cap="none" strike="noStrike">
              <a:solidFill>
                <a:schemeClr val="dk1"/>
              </a:solidFill>
              <a:latin typeface="Arial"/>
              <a:ea typeface="Arial"/>
              <a:cs typeface="Arial"/>
              <a:sym typeface="Arial"/>
            </a:endParaRPr>
          </a:p>
        </p:txBody>
      </p:sp>
      <p:pic>
        <p:nvPicPr>
          <p:cNvPr id="212" name="Google Shape;212;g30a114ab326_0_14"/>
          <p:cNvPicPr preferRelativeResize="0"/>
          <p:nvPr/>
        </p:nvPicPr>
        <p:blipFill rotWithShape="1">
          <a:blip r:embed="rId4">
            <a:alphaModFix/>
          </a:blip>
          <a:srcRect b="0" l="0" r="0" t="0"/>
          <a:stretch/>
        </p:blipFill>
        <p:spPr>
          <a:xfrm>
            <a:off x="0" y="1875375"/>
            <a:ext cx="6085300" cy="306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30a114ab326_0_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8" name="Google Shape;218;g30a114ab326_0_18"/>
          <p:cNvSpPr txBox="1"/>
          <p:nvPr/>
        </p:nvSpPr>
        <p:spPr>
          <a:xfrm>
            <a:off x="6437600" y="838450"/>
            <a:ext cx="2489700" cy="39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5.1 Connect the 2nd terminal of the switches to the positive terminal of the breadboard.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5.2 Then connect the resistor to the positive terminal of the breadboard.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5.3 Also connect the resistor to the 3rd terminal of the switch.</a:t>
            </a:r>
            <a:endParaRPr b="0" i="0" sz="1800" u="none" cap="none" strike="noStrike">
              <a:solidFill>
                <a:schemeClr val="dk1"/>
              </a:solidFill>
              <a:latin typeface="Arial"/>
              <a:ea typeface="Arial"/>
              <a:cs typeface="Arial"/>
              <a:sym typeface="Arial"/>
            </a:endParaRPr>
          </a:p>
        </p:txBody>
      </p:sp>
      <p:sp>
        <p:nvSpPr>
          <p:cNvPr id="219" name="Google Shape;219;g30a114ab326_0_18"/>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AND Gate - Step 5</a:t>
            </a:r>
            <a:endParaRPr b="0" i="0" sz="3200" u="none" cap="none" strike="noStrike">
              <a:solidFill>
                <a:schemeClr val="dk1"/>
              </a:solidFill>
              <a:latin typeface="Arial"/>
              <a:ea typeface="Arial"/>
              <a:cs typeface="Arial"/>
              <a:sym typeface="Arial"/>
            </a:endParaRPr>
          </a:p>
        </p:txBody>
      </p:sp>
      <p:pic>
        <p:nvPicPr>
          <p:cNvPr id="220" name="Google Shape;220;g30a114ab326_0_18"/>
          <p:cNvPicPr preferRelativeResize="0"/>
          <p:nvPr/>
        </p:nvPicPr>
        <p:blipFill rotWithShape="1">
          <a:blip r:embed="rId4">
            <a:alphaModFix/>
          </a:blip>
          <a:srcRect b="0" l="0" r="0" t="0"/>
          <a:stretch/>
        </p:blipFill>
        <p:spPr>
          <a:xfrm>
            <a:off x="0" y="1872275"/>
            <a:ext cx="6370625" cy="307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30a114ab326_0_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6" name="Google Shape;226;g30a114ab326_0_22"/>
          <p:cNvSpPr txBox="1"/>
          <p:nvPr/>
        </p:nvSpPr>
        <p:spPr>
          <a:xfrm>
            <a:off x="6437600" y="1771650"/>
            <a:ext cx="2489700" cy="30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6 Connect Battery to the Breadboard</a:t>
            </a:r>
            <a:endParaRPr b="0" i="0" sz="1800" u="none" cap="none" strike="noStrike">
              <a:solidFill>
                <a:schemeClr val="dk1"/>
              </a:solidFill>
              <a:latin typeface="Arial"/>
              <a:ea typeface="Arial"/>
              <a:cs typeface="Arial"/>
              <a:sym typeface="Arial"/>
            </a:endParaRPr>
          </a:p>
        </p:txBody>
      </p:sp>
      <p:sp>
        <p:nvSpPr>
          <p:cNvPr id="227" name="Google Shape;227;g30a114ab326_0_22"/>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AND Gate - Step 6</a:t>
            </a:r>
            <a:endParaRPr b="0" i="0" sz="3200" u="none" cap="none" strike="noStrike">
              <a:solidFill>
                <a:schemeClr val="dk1"/>
              </a:solidFill>
              <a:latin typeface="Arial"/>
              <a:ea typeface="Arial"/>
              <a:cs typeface="Arial"/>
              <a:sym typeface="Arial"/>
            </a:endParaRPr>
          </a:p>
        </p:txBody>
      </p:sp>
      <p:pic>
        <p:nvPicPr>
          <p:cNvPr id="228" name="Google Shape;228;g30a114ab326_0_22"/>
          <p:cNvPicPr preferRelativeResize="0"/>
          <p:nvPr/>
        </p:nvPicPr>
        <p:blipFill rotWithShape="1">
          <a:blip r:embed="rId4">
            <a:alphaModFix/>
          </a:blip>
          <a:srcRect b="0" l="0" r="0" t="0"/>
          <a:stretch/>
        </p:blipFill>
        <p:spPr>
          <a:xfrm>
            <a:off x="0" y="1608825"/>
            <a:ext cx="6437600" cy="3297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g3095626c4bd_0_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4" name="Google Shape;234;g3095626c4bd_0_1"/>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AND Gate - Final Output</a:t>
            </a:r>
            <a:br>
              <a:rPr b="0" i="0" lang="en" sz="3200" u="none" cap="none" strike="noStrike">
                <a:solidFill>
                  <a:schemeClr val="dk1"/>
                </a:solidFill>
                <a:latin typeface="Arial"/>
                <a:ea typeface="Arial"/>
                <a:cs typeface="Arial"/>
                <a:sym typeface="Arial"/>
              </a:rPr>
            </a:br>
            <a:r>
              <a:rPr b="0" i="0" lang="en" sz="2100" u="none" cap="none" strike="noStrike">
                <a:solidFill>
                  <a:schemeClr val="dk1"/>
                </a:solidFill>
                <a:latin typeface="Arial"/>
                <a:ea typeface="Arial"/>
                <a:cs typeface="Arial"/>
                <a:sym typeface="Arial"/>
              </a:rPr>
              <a:t>The Blinking Light</a:t>
            </a:r>
            <a:endParaRPr b="0" i="0" sz="2100" u="none" cap="none" strike="noStrike">
              <a:solidFill>
                <a:schemeClr val="dk1"/>
              </a:solidFill>
              <a:latin typeface="Arial"/>
              <a:ea typeface="Arial"/>
              <a:cs typeface="Arial"/>
              <a:sym typeface="Arial"/>
            </a:endParaRPr>
          </a:p>
        </p:txBody>
      </p:sp>
      <p:pic>
        <p:nvPicPr>
          <p:cNvPr id="235" name="Google Shape;235;g3095626c4bd_0_1"/>
          <p:cNvPicPr preferRelativeResize="0"/>
          <p:nvPr/>
        </p:nvPicPr>
        <p:blipFill rotWithShape="1">
          <a:blip r:embed="rId4">
            <a:alphaModFix/>
          </a:blip>
          <a:srcRect b="0" l="0" r="0" t="0"/>
          <a:stretch/>
        </p:blipFill>
        <p:spPr>
          <a:xfrm>
            <a:off x="0" y="1877340"/>
            <a:ext cx="9143999" cy="30652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g2faa655e463_0_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7" name="Google Shape;67;g2faa655e463_0_0"/>
          <p:cNvSpPr txBox="1"/>
          <p:nvPr/>
        </p:nvSpPr>
        <p:spPr>
          <a:xfrm>
            <a:off x="202200" y="615350"/>
            <a:ext cx="7400400" cy="603600"/>
          </a:xfrm>
          <a:prstGeom prst="rect">
            <a:avLst/>
          </a:prstGeom>
          <a:noFill/>
          <a:ln>
            <a:noFill/>
          </a:ln>
        </p:spPr>
        <p:txBody>
          <a:bodyPr anchorCtr="0" anchor="t" bIns="91425" lIns="91425" spcFirstLastPara="1" rIns="91425" wrap="square" tIns="91425">
            <a:noAutofit/>
          </a:bodyPr>
          <a:lstStyle/>
          <a:p>
            <a:pPr indent="0" lvl="0" marL="0" marR="0" rtl="0" algn="l">
              <a:lnSpc>
                <a:spcPct val="124626"/>
              </a:lnSpc>
              <a:spcBef>
                <a:spcPts val="0"/>
              </a:spcBef>
              <a:spcAft>
                <a:spcPts val="0"/>
              </a:spcAft>
              <a:buClr>
                <a:srgbClr val="000000"/>
              </a:buClr>
              <a:buSzPts val="3300"/>
              <a:buFont typeface="Arial"/>
              <a:buNone/>
            </a:pPr>
            <a:r>
              <a:rPr b="1" i="0" lang="en" sz="2500" u="none" cap="none" strike="noStrike">
                <a:solidFill>
                  <a:schemeClr val="dk1"/>
                </a:solidFill>
                <a:latin typeface="Arial"/>
                <a:ea typeface="Arial"/>
                <a:cs typeface="Arial"/>
                <a:sym typeface="Arial"/>
              </a:rPr>
              <a:t>Learning Outcome</a:t>
            </a:r>
            <a:endParaRPr b="1" i="0" sz="2500" u="none" cap="none" strike="noStrike">
              <a:solidFill>
                <a:schemeClr val="dk1"/>
              </a:solidFill>
              <a:latin typeface="Arial"/>
              <a:ea typeface="Arial"/>
              <a:cs typeface="Arial"/>
              <a:sym typeface="Arial"/>
            </a:endParaRPr>
          </a:p>
          <a:p>
            <a:pPr indent="0" lvl="0" marL="0" marR="0" rtl="0" algn="l">
              <a:lnSpc>
                <a:spcPct val="124626"/>
              </a:lnSpc>
              <a:spcBef>
                <a:spcPts val="0"/>
              </a:spcBef>
              <a:spcAft>
                <a:spcPts val="0"/>
              </a:spcAft>
              <a:buClr>
                <a:srgbClr val="1B1B27"/>
              </a:buClr>
              <a:buSzPts val="6700"/>
              <a:buFont typeface="Raleway"/>
              <a:buNone/>
            </a:pPr>
            <a:r>
              <a:t/>
            </a:r>
            <a:endParaRPr b="1" i="0" sz="2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500"/>
              <a:buFont typeface="Arial"/>
              <a:buNone/>
            </a:pPr>
            <a:r>
              <a:t/>
            </a:r>
            <a:endParaRPr b="1" i="0" sz="2500" u="none" cap="none" strike="noStrike">
              <a:solidFill>
                <a:schemeClr val="dk1"/>
              </a:solidFill>
              <a:latin typeface="Arial"/>
              <a:ea typeface="Arial"/>
              <a:cs typeface="Arial"/>
              <a:sym typeface="Arial"/>
            </a:endParaRPr>
          </a:p>
        </p:txBody>
      </p:sp>
      <p:sp>
        <p:nvSpPr>
          <p:cNvPr id="68" name="Google Shape;68;g2faa655e463_0_0"/>
          <p:cNvSpPr txBox="1"/>
          <p:nvPr/>
        </p:nvSpPr>
        <p:spPr>
          <a:xfrm>
            <a:off x="202200" y="1330600"/>
            <a:ext cx="7609200" cy="306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 sz="1700" u="none" cap="none" strike="noStrike">
                <a:solidFill>
                  <a:schemeClr val="dk1"/>
                </a:solidFill>
                <a:latin typeface="Roboto"/>
                <a:ea typeface="Roboto"/>
                <a:cs typeface="Roboto"/>
                <a:sym typeface="Roboto"/>
              </a:rPr>
              <a:t>1. Basic Functions: Understand operations of AND, OR, NOT, and other gates.</a:t>
            </a:r>
            <a:endParaRPr b="0"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 sz="1700" u="none" cap="none" strike="noStrike">
                <a:solidFill>
                  <a:schemeClr val="dk1"/>
                </a:solidFill>
                <a:latin typeface="Roboto"/>
                <a:ea typeface="Roboto"/>
                <a:cs typeface="Roboto"/>
                <a:sym typeface="Roboto"/>
              </a:rPr>
              <a:t>2. Circuit Design: Design and analyze simple digital circuits using logic gates.</a:t>
            </a:r>
            <a:endParaRPr b="0"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 sz="1700" u="none" cap="none" strike="noStrike">
                <a:solidFill>
                  <a:schemeClr val="dk1"/>
                </a:solidFill>
                <a:latin typeface="Roboto"/>
                <a:ea typeface="Roboto"/>
                <a:cs typeface="Roboto"/>
                <a:sym typeface="Roboto"/>
              </a:rPr>
              <a:t>3. Error Detection: Apply logic gates in error detection and correction techniques.</a:t>
            </a:r>
            <a:endParaRPr b="0"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 sz="1700" u="none" cap="none" strike="noStrike">
                <a:solidFill>
                  <a:schemeClr val="dk1"/>
                </a:solidFill>
                <a:latin typeface="Roboto"/>
                <a:ea typeface="Roboto"/>
                <a:cs typeface="Roboto"/>
                <a:sym typeface="Roboto"/>
              </a:rPr>
              <a:t>4. Digital Systems: Recognize the role of logic gates in computers and digital devices.</a:t>
            </a:r>
            <a:endParaRPr b="0" i="0" sz="17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g2fca318e378_1_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1" name="Google Shape;241;g2fca318e378_1_0"/>
          <p:cNvSpPr txBox="1"/>
          <p:nvPr/>
        </p:nvSpPr>
        <p:spPr>
          <a:xfrm>
            <a:off x="143275" y="239550"/>
            <a:ext cx="8807100" cy="810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chemeClr val="dk1"/>
              </a:buClr>
              <a:buSzPts val="1100"/>
              <a:buFont typeface="Arial"/>
              <a:buNone/>
            </a:pPr>
            <a:r>
              <a:rPr b="0" i="0" lang="en" sz="3000" u="none" cap="none" strike="noStrike">
                <a:solidFill>
                  <a:schemeClr val="dk1"/>
                </a:solidFill>
                <a:latin typeface="Arial"/>
                <a:ea typeface="Arial"/>
                <a:cs typeface="Arial"/>
                <a:sym typeface="Arial"/>
              </a:rPr>
              <a:t> Logic behind the connections in case of AND Gate</a:t>
            </a:r>
            <a:br>
              <a:rPr b="0" i="0" lang="en" sz="3000" u="none" cap="none" strike="noStrike">
                <a:solidFill>
                  <a:schemeClr val="dk1"/>
                </a:solidFill>
                <a:latin typeface="Arial"/>
                <a:ea typeface="Arial"/>
                <a:cs typeface="Arial"/>
                <a:sym typeface="Arial"/>
              </a:rPr>
            </a:br>
            <a:endParaRPr b="0" i="0" sz="1900" u="none" cap="none" strike="noStrike">
              <a:solidFill>
                <a:schemeClr val="dk1"/>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grpSp>
        <p:nvGrpSpPr>
          <p:cNvPr id="242" name="Google Shape;242;g2fca318e378_1_0"/>
          <p:cNvGrpSpPr/>
          <p:nvPr/>
        </p:nvGrpSpPr>
        <p:grpSpPr>
          <a:xfrm>
            <a:off x="5521625" y="2024525"/>
            <a:ext cx="3311576" cy="2557650"/>
            <a:chOff x="5521625" y="2024525"/>
            <a:chExt cx="3311576" cy="2557650"/>
          </a:xfrm>
        </p:grpSpPr>
        <p:pic>
          <p:nvPicPr>
            <p:cNvPr id="243" name="Google Shape;243;g2fca318e378_1_0"/>
            <p:cNvPicPr preferRelativeResize="0"/>
            <p:nvPr/>
          </p:nvPicPr>
          <p:blipFill rotWithShape="1">
            <a:blip r:embed="rId4">
              <a:alphaModFix/>
            </a:blip>
            <a:srcRect b="0" l="6567" r="8020" t="20741"/>
            <a:stretch/>
          </p:blipFill>
          <p:spPr>
            <a:xfrm>
              <a:off x="5521625" y="2024525"/>
              <a:ext cx="3311576" cy="2557650"/>
            </a:xfrm>
            <a:prstGeom prst="rect">
              <a:avLst/>
            </a:prstGeom>
            <a:noFill/>
            <a:ln>
              <a:noFill/>
            </a:ln>
          </p:spPr>
        </p:pic>
        <p:pic>
          <p:nvPicPr>
            <p:cNvPr id="244" name="Google Shape;244;g2fca318e378_1_0"/>
            <p:cNvPicPr preferRelativeResize="0"/>
            <p:nvPr/>
          </p:nvPicPr>
          <p:blipFill rotWithShape="1">
            <a:blip r:embed="rId5">
              <a:alphaModFix/>
            </a:blip>
            <a:srcRect b="0" l="0" r="0" t="0"/>
            <a:stretch/>
          </p:blipFill>
          <p:spPr>
            <a:xfrm>
              <a:off x="8036250" y="2571750"/>
              <a:ext cx="348375" cy="348375"/>
            </a:xfrm>
            <a:prstGeom prst="rect">
              <a:avLst/>
            </a:prstGeom>
            <a:noFill/>
            <a:ln>
              <a:noFill/>
            </a:ln>
          </p:spPr>
        </p:pic>
        <p:pic>
          <p:nvPicPr>
            <p:cNvPr id="245" name="Google Shape;245;g2fca318e378_1_0"/>
            <p:cNvPicPr preferRelativeResize="0"/>
            <p:nvPr/>
          </p:nvPicPr>
          <p:blipFill rotWithShape="1">
            <a:blip r:embed="rId5">
              <a:alphaModFix/>
            </a:blip>
            <a:srcRect b="0" l="0" r="0" t="0"/>
            <a:stretch/>
          </p:blipFill>
          <p:spPr>
            <a:xfrm>
              <a:off x="8036250" y="2959025"/>
              <a:ext cx="348375" cy="348375"/>
            </a:xfrm>
            <a:prstGeom prst="rect">
              <a:avLst/>
            </a:prstGeom>
            <a:noFill/>
            <a:ln>
              <a:noFill/>
            </a:ln>
          </p:spPr>
        </p:pic>
        <p:pic>
          <p:nvPicPr>
            <p:cNvPr id="246" name="Google Shape;246;g2fca318e378_1_0"/>
            <p:cNvPicPr preferRelativeResize="0"/>
            <p:nvPr/>
          </p:nvPicPr>
          <p:blipFill rotWithShape="1">
            <a:blip r:embed="rId5">
              <a:alphaModFix/>
            </a:blip>
            <a:srcRect b="0" l="0" r="0" t="0"/>
            <a:stretch/>
          </p:blipFill>
          <p:spPr>
            <a:xfrm>
              <a:off x="8036250" y="3346300"/>
              <a:ext cx="348375" cy="348375"/>
            </a:xfrm>
            <a:prstGeom prst="rect">
              <a:avLst/>
            </a:prstGeom>
            <a:noFill/>
            <a:ln>
              <a:noFill/>
            </a:ln>
          </p:spPr>
        </p:pic>
        <p:pic>
          <p:nvPicPr>
            <p:cNvPr id="247" name="Google Shape;247;g2fca318e378_1_0"/>
            <p:cNvPicPr preferRelativeResize="0"/>
            <p:nvPr/>
          </p:nvPicPr>
          <p:blipFill rotWithShape="1">
            <a:blip r:embed="rId6">
              <a:alphaModFix/>
            </a:blip>
            <a:srcRect b="0" l="0" r="0" t="0"/>
            <a:stretch/>
          </p:blipFill>
          <p:spPr>
            <a:xfrm>
              <a:off x="8036250" y="3733575"/>
              <a:ext cx="348375" cy="355025"/>
            </a:xfrm>
            <a:prstGeom prst="rect">
              <a:avLst/>
            </a:prstGeom>
            <a:noFill/>
            <a:ln>
              <a:noFill/>
            </a:ln>
          </p:spPr>
        </p:pic>
        <p:pic>
          <p:nvPicPr>
            <p:cNvPr id="248" name="Google Shape;248;g2fca318e378_1_0"/>
            <p:cNvPicPr preferRelativeResize="0"/>
            <p:nvPr/>
          </p:nvPicPr>
          <p:blipFill rotWithShape="1">
            <a:blip r:embed="rId7">
              <a:alphaModFix/>
            </a:blip>
            <a:srcRect b="0" l="0" r="0" t="0"/>
            <a:stretch/>
          </p:blipFill>
          <p:spPr>
            <a:xfrm>
              <a:off x="5698238" y="2191800"/>
              <a:ext cx="847725" cy="266700"/>
            </a:xfrm>
            <a:prstGeom prst="rect">
              <a:avLst/>
            </a:prstGeom>
            <a:noFill/>
            <a:ln>
              <a:noFill/>
            </a:ln>
          </p:spPr>
        </p:pic>
        <p:pic>
          <p:nvPicPr>
            <p:cNvPr id="249" name="Google Shape;249;g2fca318e378_1_0"/>
            <p:cNvPicPr preferRelativeResize="0"/>
            <p:nvPr/>
          </p:nvPicPr>
          <p:blipFill rotWithShape="1">
            <a:blip r:embed="rId8">
              <a:alphaModFix/>
            </a:blip>
            <a:srcRect b="0" l="0" r="0" t="0"/>
            <a:stretch/>
          </p:blipFill>
          <p:spPr>
            <a:xfrm>
              <a:off x="6745925" y="2220363"/>
              <a:ext cx="819150" cy="238125"/>
            </a:xfrm>
            <a:prstGeom prst="rect">
              <a:avLst/>
            </a:prstGeom>
            <a:noFill/>
            <a:ln>
              <a:noFill/>
            </a:ln>
          </p:spPr>
        </p:pic>
        <p:pic>
          <p:nvPicPr>
            <p:cNvPr id="250" name="Google Shape;250;g2fca318e378_1_0"/>
            <p:cNvPicPr preferRelativeResize="0"/>
            <p:nvPr/>
          </p:nvPicPr>
          <p:blipFill rotWithShape="1">
            <a:blip r:embed="rId9">
              <a:alphaModFix/>
            </a:blip>
            <a:srcRect b="0" l="0" r="0" t="0"/>
            <a:stretch/>
          </p:blipFill>
          <p:spPr>
            <a:xfrm>
              <a:off x="7829438" y="2201325"/>
              <a:ext cx="762000" cy="247650"/>
            </a:xfrm>
            <a:prstGeom prst="rect">
              <a:avLst/>
            </a:prstGeom>
            <a:noFill/>
            <a:ln>
              <a:noFill/>
            </a:ln>
          </p:spPr>
        </p:pic>
      </p:grpSp>
      <p:sp>
        <p:nvSpPr>
          <p:cNvPr id="251" name="Google Shape;251;g2fca318e378_1_0"/>
          <p:cNvSpPr txBox="1"/>
          <p:nvPr/>
        </p:nvSpPr>
        <p:spPr>
          <a:xfrm>
            <a:off x="213725" y="1648750"/>
            <a:ext cx="5307900" cy="32271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If both </a:t>
            </a:r>
            <a:r>
              <a:rPr b="1" i="0" lang="en" sz="1700" u="none" cap="none" strike="noStrike">
                <a:solidFill>
                  <a:schemeClr val="dk1"/>
                </a:solidFill>
                <a:latin typeface="Arial"/>
                <a:ea typeface="Arial"/>
                <a:cs typeface="Arial"/>
                <a:sym typeface="Arial"/>
              </a:rPr>
              <a:t>Switch A</a:t>
            </a:r>
            <a:r>
              <a:rPr b="0" i="0" lang="en" sz="1700" u="none" cap="none" strike="noStrike">
                <a:solidFill>
                  <a:schemeClr val="dk1"/>
                </a:solidFill>
                <a:latin typeface="Arial"/>
                <a:ea typeface="Arial"/>
                <a:cs typeface="Arial"/>
                <a:sym typeface="Arial"/>
              </a:rPr>
              <a:t> and </a:t>
            </a:r>
            <a:r>
              <a:rPr b="1" i="0" lang="en" sz="1700" u="none" cap="none" strike="noStrike">
                <a:solidFill>
                  <a:schemeClr val="dk1"/>
                </a:solidFill>
                <a:latin typeface="Arial"/>
                <a:ea typeface="Arial"/>
                <a:cs typeface="Arial"/>
                <a:sym typeface="Arial"/>
              </a:rPr>
              <a:t>Switch B</a:t>
            </a:r>
            <a:r>
              <a:rPr b="0" i="0" lang="en" sz="1700" u="none" cap="none" strike="noStrike">
                <a:solidFill>
                  <a:schemeClr val="dk1"/>
                </a:solidFill>
                <a:latin typeface="Arial"/>
                <a:ea typeface="Arial"/>
                <a:cs typeface="Arial"/>
                <a:sym typeface="Arial"/>
              </a:rPr>
              <a:t> are OFF (0) → LED is OFF.</a:t>
            </a:r>
            <a:endParaRPr b="0" i="0" sz="17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336550" lvl="0" marL="457200" marR="0" rtl="0" algn="l">
              <a:lnSpc>
                <a:spcPct val="1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If </a:t>
            </a:r>
            <a:r>
              <a:rPr b="1" i="0" lang="en" sz="1700" u="none" cap="none" strike="noStrike">
                <a:solidFill>
                  <a:schemeClr val="dk1"/>
                </a:solidFill>
                <a:latin typeface="Arial"/>
                <a:ea typeface="Arial"/>
                <a:cs typeface="Arial"/>
                <a:sym typeface="Arial"/>
              </a:rPr>
              <a:t>Switch A</a:t>
            </a:r>
            <a:r>
              <a:rPr b="0" i="0" lang="en" sz="1700" u="none" cap="none" strike="noStrike">
                <a:solidFill>
                  <a:schemeClr val="dk1"/>
                </a:solidFill>
                <a:latin typeface="Arial"/>
                <a:ea typeface="Arial"/>
                <a:cs typeface="Arial"/>
                <a:sym typeface="Arial"/>
              </a:rPr>
              <a:t> is OFF (0) and </a:t>
            </a:r>
            <a:r>
              <a:rPr b="1" i="0" lang="en" sz="1700" u="none" cap="none" strike="noStrike">
                <a:solidFill>
                  <a:schemeClr val="dk1"/>
                </a:solidFill>
                <a:latin typeface="Arial"/>
                <a:ea typeface="Arial"/>
                <a:cs typeface="Arial"/>
                <a:sym typeface="Arial"/>
              </a:rPr>
              <a:t>Switch B</a:t>
            </a:r>
            <a:r>
              <a:rPr b="0" i="0" lang="en" sz="1700" u="none" cap="none" strike="noStrike">
                <a:solidFill>
                  <a:schemeClr val="dk1"/>
                </a:solidFill>
                <a:latin typeface="Arial"/>
                <a:ea typeface="Arial"/>
                <a:cs typeface="Arial"/>
                <a:sym typeface="Arial"/>
              </a:rPr>
              <a:t> is ON (1) → LED is OFF.</a:t>
            </a:r>
            <a:endParaRPr b="0" i="0" sz="17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336550" lvl="0" marL="457200" marR="0" rtl="0" algn="l">
              <a:lnSpc>
                <a:spcPct val="1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If </a:t>
            </a:r>
            <a:r>
              <a:rPr b="1" i="0" lang="en" sz="1700" u="none" cap="none" strike="noStrike">
                <a:solidFill>
                  <a:schemeClr val="dk1"/>
                </a:solidFill>
                <a:latin typeface="Arial"/>
                <a:ea typeface="Arial"/>
                <a:cs typeface="Arial"/>
                <a:sym typeface="Arial"/>
              </a:rPr>
              <a:t>Switch A</a:t>
            </a:r>
            <a:r>
              <a:rPr b="0" i="0" lang="en" sz="1700" u="none" cap="none" strike="noStrike">
                <a:solidFill>
                  <a:schemeClr val="dk1"/>
                </a:solidFill>
                <a:latin typeface="Arial"/>
                <a:ea typeface="Arial"/>
                <a:cs typeface="Arial"/>
                <a:sym typeface="Arial"/>
              </a:rPr>
              <a:t> is ON (1) and </a:t>
            </a:r>
            <a:r>
              <a:rPr b="1" i="0" lang="en" sz="1700" u="none" cap="none" strike="noStrike">
                <a:solidFill>
                  <a:schemeClr val="dk1"/>
                </a:solidFill>
                <a:latin typeface="Arial"/>
                <a:ea typeface="Arial"/>
                <a:cs typeface="Arial"/>
                <a:sym typeface="Arial"/>
              </a:rPr>
              <a:t>Switch B</a:t>
            </a:r>
            <a:r>
              <a:rPr b="0" i="0" lang="en" sz="1700" u="none" cap="none" strike="noStrike">
                <a:solidFill>
                  <a:schemeClr val="dk1"/>
                </a:solidFill>
                <a:latin typeface="Arial"/>
                <a:ea typeface="Arial"/>
                <a:cs typeface="Arial"/>
                <a:sym typeface="Arial"/>
              </a:rPr>
              <a:t> is OFF (0) → LED is OFF.</a:t>
            </a:r>
            <a:endParaRPr b="0" i="0" sz="17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336550" lvl="0" marL="457200" marR="0" rtl="0" algn="l">
              <a:lnSpc>
                <a:spcPct val="100000"/>
              </a:lnSpc>
              <a:spcBef>
                <a:spcPts val="0"/>
              </a:spcBef>
              <a:spcAft>
                <a:spcPts val="0"/>
              </a:spcAft>
              <a:buClr>
                <a:schemeClr val="dk1"/>
              </a:buClr>
              <a:buSzPts val="1700"/>
              <a:buFont typeface="Arial"/>
              <a:buAutoNum type="arabicPeriod"/>
            </a:pPr>
            <a:r>
              <a:rPr b="0" i="0" lang="en" sz="1700" u="none" cap="none" strike="noStrike">
                <a:solidFill>
                  <a:schemeClr val="dk1"/>
                </a:solidFill>
                <a:latin typeface="Arial"/>
                <a:ea typeface="Arial"/>
                <a:cs typeface="Arial"/>
                <a:sym typeface="Arial"/>
              </a:rPr>
              <a:t>If </a:t>
            </a:r>
            <a:r>
              <a:rPr b="1" i="0" lang="en" sz="1700" u="none" cap="none" strike="noStrike">
                <a:solidFill>
                  <a:schemeClr val="dk1"/>
                </a:solidFill>
                <a:latin typeface="Arial"/>
                <a:ea typeface="Arial"/>
                <a:cs typeface="Arial"/>
                <a:sym typeface="Arial"/>
              </a:rPr>
              <a:t>Switch A</a:t>
            </a:r>
            <a:r>
              <a:rPr b="0" i="0" lang="en" sz="1700" u="none" cap="none" strike="noStrike">
                <a:solidFill>
                  <a:schemeClr val="dk1"/>
                </a:solidFill>
                <a:latin typeface="Arial"/>
                <a:ea typeface="Arial"/>
                <a:cs typeface="Arial"/>
                <a:sym typeface="Arial"/>
              </a:rPr>
              <a:t> is ON (1) and </a:t>
            </a:r>
            <a:r>
              <a:rPr b="1" i="0" lang="en" sz="1700" u="none" cap="none" strike="noStrike">
                <a:solidFill>
                  <a:schemeClr val="dk1"/>
                </a:solidFill>
                <a:latin typeface="Arial"/>
                <a:ea typeface="Arial"/>
                <a:cs typeface="Arial"/>
                <a:sym typeface="Arial"/>
              </a:rPr>
              <a:t>Switch B</a:t>
            </a:r>
            <a:r>
              <a:rPr b="0" i="0" lang="en" sz="1700" u="none" cap="none" strike="noStrike">
                <a:solidFill>
                  <a:schemeClr val="dk1"/>
                </a:solidFill>
                <a:latin typeface="Arial"/>
                <a:ea typeface="Arial"/>
                <a:cs typeface="Arial"/>
                <a:sym typeface="Arial"/>
              </a:rPr>
              <a:t> is ON (1) </a:t>
            </a:r>
            <a:endParaRPr b="0" i="0" sz="17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rPr b="0" i="0" lang="en" sz="1700" u="none" cap="none" strike="noStrike">
                <a:solidFill>
                  <a:schemeClr val="dk1"/>
                </a:solidFill>
                <a:latin typeface="Arial"/>
                <a:ea typeface="Arial"/>
                <a:cs typeface="Arial"/>
                <a:sym typeface="Arial"/>
              </a:rPr>
              <a:t>→ LED is ON.</a:t>
            </a:r>
            <a:endParaRPr b="0" i="0" sz="17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g30a114ab326_0_4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57" name="Google Shape;257;g30a114ab326_0_46"/>
          <p:cNvSpPr txBox="1"/>
          <p:nvPr/>
        </p:nvSpPr>
        <p:spPr>
          <a:xfrm>
            <a:off x="1634650" y="779750"/>
            <a:ext cx="5554500" cy="228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dk1"/>
                </a:solidFill>
                <a:latin typeface="Arial"/>
                <a:ea typeface="Arial"/>
                <a:cs typeface="Arial"/>
                <a:sym typeface="Arial"/>
              </a:rPr>
              <a:t>Or Gate</a:t>
            </a:r>
            <a:endParaRPr b="0" i="0" sz="3000" u="none" cap="none" strike="noStrike">
              <a:solidFill>
                <a:schemeClr val="dk1"/>
              </a:solidFill>
              <a:latin typeface="Arial"/>
              <a:ea typeface="Arial"/>
              <a:cs typeface="Arial"/>
              <a:sym typeface="Arial"/>
            </a:endParaRPr>
          </a:p>
        </p:txBody>
      </p:sp>
      <p:sp>
        <p:nvSpPr>
          <p:cNvPr id="258" name="Google Shape;258;g30a114ab326_0_46"/>
          <p:cNvSpPr txBox="1"/>
          <p:nvPr/>
        </p:nvSpPr>
        <p:spPr>
          <a:xfrm>
            <a:off x="2914650" y="2282875"/>
            <a:ext cx="974700" cy="43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Output</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30a114ab326_0_65"/>
          <p:cNvPicPr preferRelativeResize="0"/>
          <p:nvPr/>
        </p:nvPicPr>
        <p:blipFill rotWithShape="1">
          <a:blip r:embed="rId4">
            <a:alphaModFix/>
          </a:blip>
          <a:srcRect b="0" l="0" r="0" t="0"/>
          <a:stretch/>
        </p:blipFill>
        <p:spPr>
          <a:xfrm>
            <a:off x="0" y="0"/>
            <a:ext cx="9144000" cy="5143500"/>
          </a:xfrm>
          <a:prstGeom prst="rect">
            <a:avLst/>
          </a:prstGeom>
          <a:noFill/>
          <a:ln>
            <a:noFill/>
          </a:ln>
        </p:spPr>
      </p:pic>
      <p:pic>
        <p:nvPicPr>
          <p:cNvPr id="264" name="Google Shape;264;g30a114ab326_0_65"/>
          <p:cNvPicPr preferRelativeResize="0"/>
          <p:nvPr/>
        </p:nvPicPr>
        <p:blipFill rotWithShape="1">
          <a:blip r:embed="rId5">
            <a:alphaModFix/>
          </a:blip>
          <a:srcRect b="0" l="0" r="0" t="0"/>
          <a:stretch/>
        </p:blipFill>
        <p:spPr>
          <a:xfrm>
            <a:off x="0" y="1460825"/>
            <a:ext cx="5404200" cy="3476950"/>
          </a:xfrm>
          <a:prstGeom prst="rect">
            <a:avLst/>
          </a:prstGeom>
          <a:noFill/>
          <a:ln>
            <a:noFill/>
          </a:ln>
        </p:spPr>
      </p:pic>
      <p:sp>
        <p:nvSpPr>
          <p:cNvPr id="265" name="Google Shape;265;g30a114ab326_0_65"/>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 OR Gate - Step 1</a:t>
            </a:r>
            <a:br>
              <a:rPr b="0" i="0" lang="en" sz="3200" u="none" cap="none" strike="noStrike">
                <a:solidFill>
                  <a:schemeClr val="dk1"/>
                </a:solidFill>
                <a:latin typeface="Arial"/>
                <a:ea typeface="Arial"/>
                <a:cs typeface="Arial"/>
                <a:sym typeface="Arial"/>
              </a:rPr>
            </a:br>
            <a:endParaRPr b="0" i="0" sz="2100" u="none" cap="none" strike="noStrike">
              <a:solidFill>
                <a:schemeClr val="dk1"/>
              </a:solidFill>
              <a:latin typeface="Arial"/>
              <a:ea typeface="Arial"/>
              <a:cs typeface="Arial"/>
              <a:sym typeface="Arial"/>
            </a:endParaRPr>
          </a:p>
        </p:txBody>
      </p:sp>
      <p:sp>
        <p:nvSpPr>
          <p:cNvPr id="266" name="Google Shape;266;g30a114ab326_0_65"/>
          <p:cNvSpPr txBox="1"/>
          <p:nvPr/>
        </p:nvSpPr>
        <p:spPr>
          <a:xfrm>
            <a:off x="5498150" y="2048000"/>
            <a:ext cx="3452100" cy="275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AutoNum type="arabicPeriod"/>
            </a:pPr>
            <a:r>
              <a:rPr b="0" i="0" lang="en" sz="1600" u="none" cap="none" strike="noStrike">
                <a:solidFill>
                  <a:schemeClr val="dk1"/>
                </a:solidFill>
                <a:latin typeface="Arial"/>
                <a:ea typeface="Arial"/>
                <a:cs typeface="Arial"/>
                <a:sym typeface="Arial"/>
              </a:rPr>
              <a:t>Open Tinkercad and select the Circuit Option.</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AutoNum type="arabicPeriod"/>
            </a:pPr>
            <a:r>
              <a:rPr b="0" i="0" lang="en" sz="1600" u="none" cap="none" strike="noStrike">
                <a:solidFill>
                  <a:schemeClr val="dk1"/>
                </a:solidFill>
                <a:latin typeface="Arial"/>
                <a:ea typeface="Arial"/>
                <a:cs typeface="Arial"/>
                <a:sym typeface="Arial"/>
              </a:rPr>
              <a:t>Then take 2 NPN Transistors and connect it in the breadboard</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chemeClr val="dk1"/>
              </a:buClr>
              <a:buSzPts val="11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g30a114ab326_0_9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72" name="Google Shape;272;g30a114ab326_0_95"/>
          <p:cNvPicPr preferRelativeResize="0"/>
          <p:nvPr/>
        </p:nvPicPr>
        <p:blipFill rotWithShape="1">
          <a:blip r:embed="rId4">
            <a:alphaModFix/>
          </a:blip>
          <a:srcRect b="0" l="0" r="0" t="0"/>
          <a:stretch/>
        </p:blipFill>
        <p:spPr>
          <a:xfrm>
            <a:off x="0" y="1613500"/>
            <a:ext cx="5721276" cy="3357650"/>
          </a:xfrm>
          <a:prstGeom prst="rect">
            <a:avLst/>
          </a:prstGeom>
          <a:noFill/>
          <a:ln>
            <a:noFill/>
          </a:ln>
        </p:spPr>
      </p:pic>
      <p:sp>
        <p:nvSpPr>
          <p:cNvPr id="273" name="Google Shape;273;g30a114ab326_0_95"/>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 OR Gate - Step 2</a:t>
            </a:r>
            <a:br>
              <a:rPr b="0" i="0" lang="en" sz="3200" u="none" cap="none" strike="noStrike">
                <a:solidFill>
                  <a:schemeClr val="dk1"/>
                </a:solidFill>
                <a:latin typeface="Arial"/>
                <a:ea typeface="Arial"/>
                <a:cs typeface="Arial"/>
                <a:sym typeface="Arial"/>
              </a:rPr>
            </a:br>
            <a:endParaRPr b="0" i="0" sz="2100" u="none" cap="none" strike="noStrike">
              <a:solidFill>
                <a:schemeClr val="dk1"/>
              </a:solidFill>
              <a:latin typeface="Arial"/>
              <a:ea typeface="Arial"/>
              <a:cs typeface="Arial"/>
              <a:sym typeface="Arial"/>
            </a:endParaRPr>
          </a:p>
        </p:txBody>
      </p:sp>
      <p:sp>
        <p:nvSpPr>
          <p:cNvPr id="274" name="Google Shape;274;g30a114ab326_0_95"/>
          <p:cNvSpPr txBox="1"/>
          <p:nvPr/>
        </p:nvSpPr>
        <p:spPr>
          <a:xfrm>
            <a:off x="5721275" y="2442575"/>
            <a:ext cx="30000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2. Connect the LED to the breadboard</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g30a114ab326_0_9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80" name="Google Shape;280;g30a114ab326_0_99"/>
          <p:cNvPicPr preferRelativeResize="0"/>
          <p:nvPr/>
        </p:nvPicPr>
        <p:blipFill rotWithShape="1">
          <a:blip r:embed="rId4">
            <a:alphaModFix/>
          </a:blip>
          <a:srcRect b="0" l="0" r="0" t="0"/>
          <a:stretch/>
        </p:blipFill>
        <p:spPr>
          <a:xfrm>
            <a:off x="14300" y="1719450"/>
            <a:ext cx="5918349" cy="3228800"/>
          </a:xfrm>
          <a:prstGeom prst="rect">
            <a:avLst/>
          </a:prstGeom>
          <a:noFill/>
          <a:ln>
            <a:noFill/>
          </a:ln>
        </p:spPr>
      </p:pic>
      <p:sp>
        <p:nvSpPr>
          <p:cNvPr id="281" name="Google Shape;281;g30a114ab326_0_99"/>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 OR Gate - Step 3</a:t>
            </a:r>
            <a:br>
              <a:rPr b="0" i="0" lang="en" sz="3200" u="none" cap="none" strike="noStrike">
                <a:solidFill>
                  <a:schemeClr val="dk1"/>
                </a:solidFill>
                <a:latin typeface="Arial"/>
                <a:ea typeface="Arial"/>
                <a:cs typeface="Arial"/>
                <a:sym typeface="Arial"/>
              </a:rPr>
            </a:br>
            <a:endParaRPr b="0" i="0" sz="2100" u="none" cap="none" strike="noStrike">
              <a:solidFill>
                <a:schemeClr val="dk1"/>
              </a:solidFill>
              <a:latin typeface="Arial"/>
              <a:ea typeface="Arial"/>
              <a:cs typeface="Arial"/>
              <a:sym typeface="Arial"/>
            </a:endParaRPr>
          </a:p>
        </p:txBody>
      </p:sp>
      <p:sp>
        <p:nvSpPr>
          <p:cNvPr id="282" name="Google Shape;282;g30a114ab326_0_99"/>
          <p:cNvSpPr txBox="1"/>
          <p:nvPr/>
        </p:nvSpPr>
        <p:spPr>
          <a:xfrm>
            <a:off x="5826925" y="2963975"/>
            <a:ext cx="3317100" cy="193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3.1 Connect 2 Switches to the breadboard</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30a114ab326_0_10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88" name="Google Shape;288;g30a114ab326_0_103"/>
          <p:cNvPicPr preferRelativeResize="0"/>
          <p:nvPr/>
        </p:nvPicPr>
        <p:blipFill rotWithShape="1">
          <a:blip r:embed="rId4">
            <a:alphaModFix/>
          </a:blip>
          <a:srcRect b="0" l="0" r="0" t="0"/>
          <a:stretch/>
        </p:blipFill>
        <p:spPr>
          <a:xfrm>
            <a:off x="-14275" y="1842900"/>
            <a:ext cx="5747276" cy="3062475"/>
          </a:xfrm>
          <a:prstGeom prst="rect">
            <a:avLst/>
          </a:prstGeom>
          <a:noFill/>
          <a:ln>
            <a:noFill/>
          </a:ln>
        </p:spPr>
      </p:pic>
      <p:sp>
        <p:nvSpPr>
          <p:cNvPr id="289" name="Google Shape;289;g30a114ab326_0_103"/>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 OR Gate - Step 4</a:t>
            </a:r>
            <a:br>
              <a:rPr b="0" i="0" lang="en" sz="3200" u="none" cap="none" strike="noStrike">
                <a:solidFill>
                  <a:schemeClr val="dk1"/>
                </a:solidFill>
                <a:latin typeface="Arial"/>
                <a:ea typeface="Arial"/>
                <a:cs typeface="Arial"/>
                <a:sym typeface="Arial"/>
              </a:rPr>
            </a:br>
            <a:endParaRPr b="0" i="0" sz="2100" u="none" cap="none" strike="noStrike">
              <a:solidFill>
                <a:schemeClr val="dk1"/>
              </a:solidFill>
              <a:latin typeface="Arial"/>
              <a:ea typeface="Arial"/>
              <a:cs typeface="Arial"/>
              <a:sym typeface="Arial"/>
            </a:endParaRPr>
          </a:p>
        </p:txBody>
      </p:sp>
      <p:sp>
        <p:nvSpPr>
          <p:cNvPr id="290" name="Google Shape;290;g30a114ab326_0_103"/>
          <p:cNvSpPr txBox="1"/>
          <p:nvPr/>
        </p:nvSpPr>
        <p:spPr>
          <a:xfrm>
            <a:off x="5826925" y="1942325"/>
            <a:ext cx="3317100" cy="295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4.1 Connect one resistor to the positive terminal of the LED and the other to the Positive terminal.</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4.2 and connect 2 resistors to the 1st terminal of the switch and the other end on the positive terminal of the breadboard.</a:t>
            </a:r>
            <a:endParaRPr b="0" i="0" sz="1800" u="none" cap="none" strike="noStrike">
              <a:solidFill>
                <a:schemeClr val="dk1"/>
              </a:solidFill>
              <a:latin typeface="Arial"/>
              <a:ea typeface="Arial"/>
              <a:cs typeface="Arial"/>
              <a:sym typeface="Arial"/>
            </a:endParaRPr>
          </a:p>
        </p:txBody>
      </p:sp>
      <p:sp>
        <p:nvSpPr>
          <p:cNvPr id="291" name="Google Shape;291;g30a114ab326_0_103"/>
          <p:cNvSpPr/>
          <p:nvPr/>
        </p:nvSpPr>
        <p:spPr>
          <a:xfrm>
            <a:off x="6144025" y="339750"/>
            <a:ext cx="2877120" cy="160261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Arial"/>
                <a:ea typeface="Arial"/>
                <a:cs typeface="Arial"/>
                <a:sym typeface="Arial"/>
              </a:rPr>
              <a:t>Use 1k or 220 or 330 ohm resistors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g30a114ab326_0_10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97" name="Google Shape;297;g30a114ab326_0_107"/>
          <p:cNvPicPr preferRelativeResize="0"/>
          <p:nvPr/>
        </p:nvPicPr>
        <p:blipFill rotWithShape="1">
          <a:blip r:embed="rId4">
            <a:alphaModFix/>
          </a:blip>
          <a:srcRect b="0" l="0" r="0" t="0"/>
          <a:stretch/>
        </p:blipFill>
        <p:spPr>
          <a:xfrm>
            <a:off x="-23800" y="1930825"/>
            <a:ext cx="5709825" cy="3017425"/>
          </a:xfrm>
          <a:prstGeom prst="rect">
            <a:avLst/>
          </a:prstGeom>
          <a:noFill/>
          <a:ln>
            <a:noFill/>
          </a:ln>
        </p:spPr>
      </p:pic>
      <p:sp>
        <p:nvSpPr>
          <p:cNvPr id="298" name="Google Shape;298;g30a114ab326_0_107"/>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 OR Gate - Step 5</a:t>
            </a:r>
            <a:br>
              <a:rPr b="0" i="0" lang="en" sz="3200" u="none" cap="none" strike="noStrike">
                <a:solidFill>
                  <a:schemeClr val="dk1"/>
                </a:solidFill>
                <a:latin typeface="Arial"/>
                <a:ea typeface="Arial"/>
                <a:cs typeface="Arial"/>
                <a:sym typeface="Arial"/>
              </a:rPr>
            </a:br>
            <a:endParaRPr b="0" i="0" sz="2100" u="none" cap="none" strike="noStrike">
              <a:solidFill>
                <a:schemeClr val="dk1"/>
              </a:solidFill>
              <a:latin typeface="Arial"/>
              <a:ea typeface="Arial"/>
              <a:cs typeface="Arial"/>
              <a:sym typeface="Arial"/>
            </a:endParaRPr>
          </a:p>
        </p:txBody>
      </p:sp>
      <p:sp>
        <p:nvSpPr>
          <p:cNvPr id="299" name="Google Shape;299;g30a114ab326_0_107"/>
          <p:cNvSpPr txBox="1"/>
          <p:nvPr/>
        </p:nvSpPr>
        <p:spPr>
          <a:xfrm>
            <a:off x="5826925" y="1942325"/>
            <a:ext cx="3317100" cy="295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5.1 Connect the Emitter terminal of the transistors to the negative terminal of the breadboard.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5.2 Connect the 3rd terminal of the switches to the negative terminal of the breadboard.</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g30a114ab326_0_7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05" name="Google Shape;305;g30a114ab326_0_70"/>
          <p:cNvPicPr preferRelativeResize="0"/>
          <p:nvPr/>
        </p:nvPicPr>
        <p:blipFill rotWithShape="1">
          <a:blip r:embed="rId4">
            <a:alphaModFix/>
          </a:blip>
          <a:srcRect b="0" l="0" r="0" t="0"/>
          <a:stretch/>
        </p:blipFill>
        <p:spPr>
          <a:xfrm>
            <a:off x="82775" y="1112075"/>
            <a:ext cx="4992624" cy="2919350"/>
          </a:xfrm>
          <a:prstGeom prst="rect">
            <a:avLst/>
          </a:prstGeom>
          <a:noFill/>
          <a:ln>
            <a:noFill/>
          </a:ln>
        </p:spPr>
      </p:pic>
      <p:sp>
        <p:nvSpPr>
          <p:cNvPr id="306" name="Google Shape;306;g30a114ab326_0_70"/>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 OR Gate - Step 6</a:t>
            </a:r>
            <a:br>
              <a:rPr b="0" i="0" lang="en" sz="3200" u="none" cap="none" strike="noStrike">
                <a:solidFill>
                  <a:schemeClr val="dk1"/>
                </a:solidFill>
                <a:latin typeface="Arial"/>
                <a:ea typeface="Arial"/>
                <a:cs typeface="Arial"/>
                <a:sym typeface="Arial"/>
              </a:rPr>
            </a:br>
            <a:endParaRPr b="0" i="0" sz="2100" u="none" cap="none" strike="noStrike">
              <a:solidFill>
                <a:schemeClr val="dk1"/>
              </a:solidFill>
              <a:latin typeface="Arial"/>
              <a:ea typeface="Arial"/>
              <a:cs typeface="Arial"/>
              <a:sym typeface="Arial"/>
            </a:endParaRPr>
          </a:p>
        </p:txBody>
      </p:sp>
      <p:sp>
        <p:nvSpPr>
          <p:cNvPr id="307" name="Google Shape;307;g30a114ab326_0_70"/>
          <p:cNvSpPr txBox="1"/>
          <p:nvPr/>
        </p:nvSpPr>
        <p:spPr>
          <a:xfrm>
            <a:off x="5075400" y="2365075"/>
            <a:ext cx="4068600" cy="253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6.1 Connect the negative pin to the collector pin of the transistors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6.2 Connect the 2nd pin of the switches to the base terminal of the transistors.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g3095626c4bd_0_2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13" name="Google Shape;313;g3095626c4bd_0_21"/>
          <p:cNvPicPr preferRelativeResize="0"/>
          <p:nvPr/>
        </p:nvPicPr>
        <p:blipFill rotWithShape="1">
          <a:blip r:embed="rId4">
            <a:alphaModFix/>
          </a:blip>
          <a:srcRect b="0" l="0" r="0" t="0"/>
          <a:stretch/>
        </p:blipFill>
        <p:spPr>
          <a:xfrm>
            <a:off x="0" y="2159175"/>
            <a:ext cx="6038326" cy="2809775"/>
          </a:xfrm>
          <a:prstGeom prst="rect">
            <a:avLst/>
          </a:prstGeom>
          <a:noFill/>
          <a:ln>
            <a:noFill/>
          </a:ln>
        </p:spPr>
      </p:pic>
      <p:sp>
        <p:nvSpPr>
          <p:cNvPr id="314" name="Google Shape;314;g3095626c4bd_0_21"/>
          <p:cNvSpPr txBox="1"/>
          <p:nvPr/>
        </p:nvSpPr>
        <p:spPr>
          <a:xfrm>
            <a:off x="143275" y="239550"/>
            <a:ext cx="8807100" cy="1275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200"/>
              <a:buFont typeface="Arial"/>
              <a:buNone/>
            </a:pPr>
            <a:r>
              <a:rPr b="0" i="0" lang="en" sz="3200" u="none" cap="none" strike="noStrike">
                <a:solidFill>
                  <a:schemeClr val="dk1"/>
                </a:solidFill>
                <a:latin typeface="Arial"/>
                <a:ea typeface="Arial"/>
                <a:cs typeface="Arial"/>
                <a:sym typeface="Arial"/>
              </a:rPr>
              <a:t> OR Gate - Step 6</a:t>
            </a:r>
            <a:br>
              <a:rPr b="0" i="0" lang="en" sz="3200" u="none" cap="none" strike="noStrike">
                <a:solidFill>
                  <a:schemeClr val="dk1"/>
                </a:solidFill>
                <a:latin typeface="Arial"/>
                <a:ea typeface="Arial"/>
                <a:cs typeface="Arial"/>
                <a:sym typeface="Arial"/>
              </a:rPr>
            </a:br>
            <a:endParaRPr b="0" i="0" sz="2100" u="none" cap="none" strike="noStrike">
              <a:solidFill>
                <a:schemeClr val="dk1"/>
              </a:solidFill>
              <a:latin typeface="Arial"/>
              <a:ea typeface="Arial"/>
              <a:cs typeface="Arial"/>
              <a:sym typeface="Arial"/>
            </a:endParaRPr>
          </a:p>
        </p:txBody>
      </p:sp>
      <p:sp>
        <p:nvSpPr>
          <p:cNvPr id="315" name="Google Shape;315;g3095626c4bd_0_21"/>
          <p:cNvSpPr txBox="1"/>
          <p:nvPr/>
        </p:nvSpPr>
        <p:spPr>
          <a:xfrm>
            <a:off x="5826925" y="1942325"/>
            <a:ext cx="3317100" cy="295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6.1 Connect battery to the breadboard and our circuit is complete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g2fca318e378_1_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21" name="Google Shape;321;g2fca318e378_1_18"/>
          <p:cNvSpPr txBox="1"/>
          <p:nvPr/>
        </p:nvSpPr>
        <p:spPr>
          <a:xfrm>
            <a:off x="143275" y="239550"/>
            <a:ext cx="8807100" cy="5871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000"/>
              <a:buFont typeface="Arial"/>
              <a:buNone/>
            </a:pPr>
            <a:r>
              <a:rPr b="0" i="0" lang="en" sz="3000" u="none" cap="none" strike="noStrike">
                <a:solidFill>
                  <a:schemeClr val="dk1"/>
                </a:solidFill>
                <a:latin typeface="Arial"/>
                <a:ea typeface="Arial"/>
                <a:cs typeface="Arial"/>
                <a:sym typeface="Arial"/>
              </a:rPr>
              <a:t> Logic behind the connections in case of Or Gate</a:t>
            </a:r>
            <a:br>
              <a:rPr b="0" i="0" lang="en" sz="3000" u="none" cap="none" strike="noStrike">
                <a:solidFill>
                  <a:schemeClr val="dk1"/>
                </a:solidFill>
                <a:latin typeface="Arial"/>
                <a:ea typeface="Arial"/>
                <a:cs typeface="Arial"/>
                <a:sym typeface="Arial"/>
              </a:rPr>
            </a:br>
            <a:endParaRPr b="0" i="0" sz="1900" u="none" cap="none" strike="noStrike">
              <a:solidFill>
                <a:schemeClr val="dk1"/>
              </a:solidFill>
              <a:latin typeface="Arial"/>
              <a:ea typeface="Arial"/>
              <a:cs typeface="Arial"/>
              <a:sym typeface="Arial"/>
            </a:endParaRPr>
          </a:p>
        </p:txBody>
      </p:sp>
      <p:grpSp>
        <p:nvGrpSpPr>
          <p:cNvPr id="322" name="Google Shape;322;g2fca318e378_1_18"/>
          <p:cNvGrpSpPr/>
          <p:nvPr/>
        </p:nvGrpSpPr>
        <p:grpSpPr>
          <a:xfrm>
            <a:off x="5439425" y="1308200"/>
            <a:ext cx="3241101" cy="2113750"/>
            <a:chOff x="5562600" y="2072250"/>
            <a:chExt cx="3241101" cy="2113750"/>
          </a:xfrm>
        </p:grpSpPr>
        <p:pic>
          <p:nvPicPr>
            <p:cNvPr id="323" name="Google Shape;323;g2fca318e378_1_18"/>
            <p:cNvPicPr preferRelativeResize="0"/>
            <p:nvPr/>
          </p:nvPicPr>
          <p:blipFill rotWithShape="1">
            <a:blip r:embed="rId4">
              <a:alphaModFix/>
            </a:blip>
            <a:srcRect b="12281" l="7624" r="8777" t="22217"/>
            <a:stretch/>
          </p:blipFill>
          <p:spPr>
            <a:xfrm>
              <a:off x="5562600" y="2072250"/>
              <a:ext cx="3241101" cy="2113750"/>
            </a:xfrm>
            <a:prstGeom prst="rect">
              <a:avLst/>
            </a:prstGeom>
            <a:noFill/>
            <a:ln>
              <a:noFill/>
            </a:ln>
          </p:spPr>
        </p:pic>
        <p:pic>
          <p:nvPicPr>
            <p:cNvPr id="324" name="Google Shape;324;g2fca318e378_1_18"/>
            <p:cNvPicPr preferRelativeResize="0"/>
            <p:nvPr/>
          </p:nvPicPr>
          <p:blipFill rotWithShape="1">
            <a:blip r:embed="rId5">
              <a:alphaModFix/>
            </a:blip>
            <a:srcRect b="0" l="0" r="0" t="0"/>
            <a:stretch/>
          </p:blipFill>
          <p:spPr>
            <a:xfrm>
              <a:off x="8036250" y="2571750"/>
              <a:ext cx="348375" cy="348375"/>
            </a:xfrm>
            <a:prstGeom prst="rect">
              <a:avLst/>
            </a:prstGeom>
            <a:noFill/>
            <a:ln>
              <a:noFill/>
            </a:ln>
          </p:spPr>
        </p:pic>
        <p:pic>
          <p:nvPicPr>
            <p:cNvPr id="325" name="Google Shape;325;g2fca318e378_1_18"/>
            <p:cNvPicPr preferRelativeResize="0"/>
            <p:nvPr/>
          </p:nvPicPr>
          <p:blipFill rotWithShape="1">
            <a:blip r:embed="rId6">
              <a:alphaModFix/>
            </a:blip>
            <a:srcRect b="0" l="0" r="0" t="0"/>
            <a:stretch/>
          </p:blipFill>
          <p:spPr>
            <a:xfrm>
              <a:off x="8036263" y="2951613"/>
              <a:ext cx="348375" cy="355025"/>
            </a:xfrm>
            <a:prstGeom prst="rect">
              <a:avLst/>
            </a:prstGeom>
            <a:noFill/>
            <a:ln>
              <a:noFill/>
            </a:ln>
          </p:spPr>
        </p:pic>
        <p:pic>
          <p:nvPicPr>
            <p:cNvPr id="326" name="Google Shape;326;g2fca318e378_1_18"/>
            <p:cNvPicPr preferRelativeResize="0"/>
            <p:nvPr/>
          </p:nvPicPr>
          <p:blipFill rotWithShape="1">
            <a:blip r:embed="rId7">
              <a:alphaModFix/>
            </a:blip>
            <a:srcRect b="0" l="0" r="0" t="0"/>
            <a:stretch/>
          </p:blipFill>
          <p:spPr>
            <a:xfrm>
              <a:off x="5698238" y="2191800"/>
              <a:ext cx="847725" cy="266700"/>
            </a:xfrm>
            <a:prstGeom prst="rect">
              <a:avLst/>
            </a:prstGeom>
            <a:noFill/>
            <a:ln>
              <a:noFill/>
            </a:ln>
          </p:spPr>
        </p:pic>
        <p:pic>
          <p:nvPicPr>
            <p:cNvPr id="327" name="Google Shape;327;g2fca318e378_1_18"/>
            <p:cNvPicPr preferRelativeResize="0"/>
            <p:nvPr/>
          </p:nvPicPr>
          <p:blipFill rotWithShape="1">
            <a:blip r:embed="rId8">
              <a:alphaModFix/>
            </a:blip>
            <a:srcRect b="0" l="0" r="0" t="0"/>
            <a:stretch/>
          </p:blipFill>
          <p:spPr>
            <a:xfrm>
              <a:off x="6745925" y="2220363"/>
              <a:ext cx="819150" cy="238125"/>
            </a:xfrm>
            <a:prstGeom prst="rect">
              <a:avLst/>
            </a:prstGeom>
            <a:noFill/>
            <a:ln>
              <a:noFill/>
            </a:ln>
          </p:spPr>
        </p:pic>
        <p:pic>
          <p:nvPicPr>
            <p:cNvPr id="328" name="Google Shape;328;g2fca318e378_1_18"/>
            <p:cNvPicPr preferRelativeResize="0"/>
            <p:nvPr/>
          </p:nvPicPr>
          <p:blipFill rotWithShape="1">
            <a:blip r:embed="rId9">
              <a:alphaModFix/>
            </a:blip>
            <a:srcRect b="0" l="0" r="0" t="0"/>
            <a:stretch/>
          </p:blipFill>
          <p:spPr>
            <a:xfrm>
              <a:off x="7829438" y="2201325"/>
              <a:ext cx="762000" cy="247650"/>
            </a:xfrm>
            <a:prstGeom prst="rect">
              <a:avLst/>
            </a:prstGeom>
            <a:noFill/>
            <a:ln>
              <a:noFill/>
            </a:ln>
          </p:spPr>
        </p:pic>
      </p:grpSp>
      <p:pic>
        <p:nvPicPr>
          <p:cNvPr id="329" name="Google Shape;329;g2fca318e378_1_18"/>
          <p:cNvPicPr preferRelativeResize="0"/>
          <p:nvPr/>
        </p:nvPicPr>
        <p:blipFill rotWithShape="1">
          <a:blip r:embed="rId6">
            <a:alphaModFix/>
          </a:blip>
          <a:srcRect b="0" l="0" r="0" t="0"/>
          <a:stretch/>
        </p:blipFill>
        <p:spPr>
          <a:xfrm>
            <a:off x="7901075" y="2571750"/>
            <a:ext cx="348375" cy="355024"/>
          </a:xfrm>
          <a:prstGeom prst="rect">
            <a:avLst/>
          </a:prstGeom>
          <a:noFill/>
          <a:ln>
            <a:noFill/>
          </a:ln>
        </p:spPr>
      </p:pic>
      <p:pic>
        <p:nvPicPr>
          <p:cNvPr id="330" name="Google Shape;330;g2fca318e378_1_18"/>
          <p:cNvPicPr preferRelativeResize="0"/>
          <p:nvPr/>
        </p:nvPicPr>
        <p:blipFill rotWithShape="1">
          <a:blip r:embed="rId6">
            <a:alphaModFix/>
          </a:blip>
          <a:srcRect b="0" l="0" r="0" t="0"/>
          <a:stretch/>
        </p:blipFill>
        <p:spPr>
          <a:xfrm>
            <a:off x="7901075" y="2991225"/>
            <a:ext cx="348375" cy="355025"/>
          </a:xfrm>
          <a:prstGeom prst="rect">
            <a:avLst/>
          </a:prstGeom>
          <a:noFill/>
          <a:ln>
            <a:noFill/>
          </a:ln>
        </p:spPr>
      </p:pic>
      <p:sp>
        <p:nvSpPr>
          <p:cNvPr id="331" name="Google Shape;331;g2fca318e378_1_18"/>
          <p:cNvSpPr txBox="1"/>
          <p:nvPr/>
        </p:nvSpPr>
        <p:spPr>
          <a:xfrm>
            <a:off x="143275" y="826650"/>
            <a:ext cx="4944000" cy="35112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355600" lvl="0" marL="914400" marR="0" rtl="0" algn="l">
              <a:lnSpc>
                <a:spcPct val="100000"/>
              </a:lnSpc>
              <a:spcBef>
                <a:spcPts val="0"/>
              </a:spcBef>
              <a:spcAft>
                <a:spcPts val="0"/>
              </a:spcAft>
              <a:buClr>
                <a:schemeClr val="dk1"/>
              </a:buClr>
              <a:buSzPts val="2000"/>
              <a:buFont typeface="Arial"/>
              <a:buAutoNum type="arabicPeriod"/>
            </a:pPr>
            <a:r>
              <a:rPr b="0" i="0" lang="en" sz="1700" u="none" cap="none" strike="noStrike">
                <a:solidFill>
                  <a:schemeClr val="dk1"/>
                </a:solidFill>
                <a:latin typeface="Arial"/>
                <a:ea typeface="Arial"/>
                <a:cs typeface="Arial"/>
                <a:sym typeface="Arial"/>
              </a:rPr>
              <a:t>If both </a:t>
            </a:r>
            <a:r>
              <a:rPr b="1" i="0" lang="en" sz="1700" u="none" cap="none" strike="noStrike">
                <a:solidFill>
                  <a:schemeClr val="dk1"/>
                </a:solidFill>
                <a:latin typeface="Arial"/>
                <a:ea typeface="Arial"/>
                <a:cs typeface="Arial"/>
                <a:sym typeface="Arial"/>
              </a:rPr>
              <a:t>Switch A</a:t>
            </a:r>
            <a:r>
              <a:rPr b="0" i="0" lang="en" sz="1700" u="none" cap="none" strike="noStrike">
                <a:solidFill>
                  <a:schemeClr val="dk1"/>
                </a:solidFill>
                <a:latin typeface="Arial"/>
                <a:ea typeface="Arial"/>
                <a:cs typeface="Arial"/>
                <a:sym typeface="Arial"/>
              </a:rPr>
              <a:t> and </a:t>
            </a:r>
            <a:r>
              <a:rPr b="1" i="0" lang="en" sz="1700" u="none" cap="none" strike="noStrike">
                <a:solidFill>
                  <a:schemeClr val="dk1"/>
                </a:solidFill>
                <a:latin typeface="Arial"/>
                <a:ea typeface="Arial"/>
                <a:cs typeface="Arial"/>
                <a:sym typeface="Arial"/>
              </a:rPr>
              <a:t>Switch B</a:t>
            </a:r>
            <a:r>
              <a:rPr b="0" i="0" lang="en" sz="1700" u="none" cap="none" strike="noStrike">
                <a:solidFill>
                  <a:schemeClr val="dk1"/>
                </a:solidFill>
                <a:latin typeface="Arial"/>
                <a:ea typeface="Arial"/>
                <a:cs typeface="Arial"/>
                <a:sym typeface="Arial"/>
              </a:rPr>
              <a:t> are OFF (0) → LED is OFF.</a:t>
            </a:r>
            <a:endParaRPr b="0" i="0" sz="17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355600" lvl="0" marL="914400" marR="0" rtl="0" algn="l">
              <a:lnSpc>
                <a:spcPct val="100000"/>
              </a:lnSpc>
              <a:spcBef>
                <a:spcPts val="0"/>
              </a:spcBef>
              <a:spcAft>
                <a:spcPts val="0"/>
              </a:spcAft>
              <a:buClr>
                <a:schemeClr val="dk1"/>
              </a:buClr>
              <a:buSzPts val="2000"/>
              <a:buFont typeface="Arial"/>
              <a:buAutoNum type="arabicPeriod"/>
            </a:pPr>
            <a:r>
              <a:rPr b="0" i="0" lang="en" sz="1700" u="none" cap="none" strike="noStrike">
                <a:solidFill>
                  <a:schemeClr val="dk1"/>
                </a:solidFill>
                <a:latin typeface="Arial"/>
                <a:ea typeface="Arial"/>
                <a:cs typeface="Arial"/>
                <a:sym typeface="Arial"/>
              </a:rPr>
              <a:t>If </a:t>
            </a:r>
            <a:r>
              <a:rPr b="1" i="0" lang="en" sz="1700" u="none" cap="none" strike="noStrike">
                <a:solidFill>
                  <a:schemeClr val="dk1"/>
                </a:solidFill>
                <a:latin typeface="Arial"/>
                <a:ea typeface="Arial"/>
                <a:cs typeface="Arial"/>
                <a:sym typeface="Arial"/>
              </a:rPr>
              <a:t>Switch A</a:t>
            </a:r>
            <a:r>
              <a:rPr b="0" i="0" lang="en" sz="1700" u="none" cap="none" strike="noStrike">
                <a:solidFill>
                  <a:schemeClr val="dk1"/>
                </a:solidFill>
                <a:latin typeface="Arial"/>
                <a:ea typeface="Arial"/>
                <a:cs typeface="Arial"/>
                <a:sym typeface="Arial"/>
              </a:rPr>
              <a:t> is OFF (0) and </a:t>
            </a:r>
            <a:r>
              <a:rPr b="1" i="0" lang="en" sz="1700" u="none" cap="none" strike="noStrike">
                <a:solidFill>
                  <a:schemeClr val="dk1"/>
                </a:solidFill>
                <a:latin typeface="Arial"/>
                <a:ea typeface="Arial"/>
                <a:cs typeface="Arial"/>
                <a:sym typeface="Arial"/>
              </a:rPr>
              <a:t>Switch B</a:t>
            </a:r>
            <a:r>
              <a:rPr b="0" i="0" lang="en" sz="1700" u="none" cap="none" strike="noStrike">
                <a:solidFill>
                  <a:schemeClr val="dk1"/>
                </a:solidFill>
                <a:latin typeface="Arial"/>
                <a:ea typeface="Arial"/>
                <a:cs typeface="Arial"/>
                <a:sym typeface="Arial"/>
              </a:rPr>
              <a:t> is ON (1) → LED is ON.</a:t>
            </a:r>
            <a:endParaRPr b="0" i="0" sz="17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355600" lvl="0" marL="914400" marR="0" rtl="0" algn="l">
              <a:lnSpc>
                <a:spcPct val="100000"/>
              </a:lnSpc>
              <a:spcBef>
                <a:spcPts val="0"/>
              </a:spcBef>
              <a:spcAft>
                <a:spcPts val="0"/>
              </a:spcAft>
              <a:buClr>
                <a:schemeClr val="dk1"/>
              </a:buClr>
              <a:buSzPts val="2000"/>
              <a:buFont typeface="Arial"/>
              <a:buAutoNum type="arabicPeriod"/>
            </a:pPr>
            <a:r>
              <a:rPr b="0" i="0" lang="en" sz="1700" u="none" cap="none" strike="noStrike">
                <a:solidFill>
                  <a:schemeClr val="dk1"/>
                </a:solidFill>
                <a:latin typeface="Arial"/>
                <a:ea typeface="Arial"/>
                <a:cs typeface="Arial"/>
                <a:sym typeface="Arial"/>
              </a:rPr>
              <a:t>If </a:t>
            </a:r>
            <a:r>
              <a:rPr b="1" i="0" lang="en" sz="1700" u="none" cap="none" strike="noStrike">
                <a:solidFill>
                  <a:schemeClr val="dk1"/>
                </a:solidFill>
                <a:latin typeface="Arial"/>
                <a:ea typeface="Arial"/>
                <a:cs typeface="Arial"/>
                <a:sym typeface="Arial"/>
              </a:rPr>
              <a:t>Switch A</a:t>
            </a:r>
            <a:r>
              <a:rPr b="0" i="0" lang="en" sz="1700" u="none" cap="none" strike="noStrike">
                <a:solidFill>
                  <a:schemeClr val="dk1"/>
                </a:solidFill>
                <a:latin typeface="Arial"/>
                <a:ea typeface="Arial"/>
                <a:cs typeface="Arial"/>
                <a:sym typeface="Arial"/>
              </a:rPr>
              <a:t> is ON (1) and </a:t>
            </a:r>
            <a:r>
              <a:rPr b="1" i="0" lang="en" sz="1700" u="none" cap="none" strike="noStrike">
                <a:solidFill>
                  <a:schemeClr val="dk1"/>
                </a:solidFill>
                <a:latin typeface="Arial"/>
                <a:ea typeface="Arial"/>
                <a:cs typeface="Arial"/>
                <a:sym typeface="Arial"/>
              </a:rPr>
              <a:t>Switch B</a:t>
            </a:r>
            <a:r>
              <a:rPr b="0" i="0" lang="en" sz="1700" u="none" cap="none" strike="noStrike">
                <a:solidFill>
                  <a:schemeClr val="dk1"/>
                </a:solidFill>
                <a:latin typeface="Arial"/>
                <a:ea typeface="Arial"/>
                <a:cs typeface="Arial"/>
                <a:sym typeface="Arial"/>
              </a:rPr>
              <a:t> is OFF (0) → LED is ON.</a:t>
            </a:r>
            <a:endParaRPr b="0" i="0" sz="17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355600" lvl="0" marL="914400" marR="0" rtl="0" algn="l">
              <a:lnSpc>
                <a:spcPct val="100000"/>
              </a:lnSpc>
              <a:spcBef>
                <a:spcPts val="0"/>
              </a:spcBef>
              <a:spcAft>
                <a:spcPts val="0"/>
              </a:spcAft>
              <a:buClr>
                <a:schemeClr val="dk1"/>
              </a:buClr>
              <a:buSzPts val="2000"/>
              <a:buFont typeface="Arial"/>
              <a:buAutoNum type="arabicPeriod"/>
            </a:pPr>
            <a:r>
              <a:rPr b="0" i="0" lang="en" sz="1700" u="none" cap="none" strike="noStrike">
                <a:solidFill>
                  <a:schemeClr val="dk1"/>
                </a:solidFill>
                <a:latin typeface="Arial"/>
                <a:ea typeface="Arial"/>
                <a:cs typeface="Arial"/>
                <a:sym typeface="Arial"/>
              </a:rPr>
              <a:t>If </a:t>
            </a:r>
            <a:r>
              <a:rPr b="1" i="0" lang="en" sz="1700" u="none" cap="none" strike="noStrike">
                <a:solidFill>
                  <a:schemeClr val="dk1"/>
                </a:solidFill>
                <a:latin typeface="Arial"/>
                <a:ea typeface="Arial"/>
                <a:cs typeface="Arial"/>
                <a:sym typeface="Arial"/>
              </a:rPr>
              <a:t>Switch A</a:t>
            </a:r>
            <a:r>
              <a:rPr b="0" i="0" lang="en" sz="1700" u="none" cap="none" strike="noStrike">
                <a:solidFill>
                  <a:schemeClr val="dk1"/>
                </a:solidFill>
                <a:latin typeface="Arial"/>
                <a:ea typeface="Arial"/>
                <a:cs typeface="Arial"/>
                <a:sym typeface="Arial"/>
              </a:rPr>
              <a:t> is ON (1) and </a:t>
            </a:r>
            <a:r>
              <a:rPr b="1" i="0" lang="en" sz="1700" u="none" cap="none" strike="noStrike">
                <a:solidFill>
                  <a:schemeClr val="dk1"/>
                </a:solidFill>
                <a:latin typeface="Arial"/>
                <a:ea typeface="Arial"/>
                <a:cs typeface="Arial"/>
                <a:sym typeface="Arial"/>
              </a:rPr>
              <a:t>Switch B</a:t>
            </a:r>
            <a:r>
              <a:rPr b="0" i="0" lang="en" sz="1700" u="none" cap="none" strike="noStrike">
                <a:solidFill>
                  <a:schemeClr val="dk1"/>
                </a:solidFill>
                <a:latin typeface="Arial"/>
                <a:ea typeface="Arial"/>
                <a:cs typeface="Arial"/>
                <a:sym typeface="Arial"/>
              </a:rPr>
              <a:t> is ON (1) → LED is ON.</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descr="preencoded.png" id="73" name="Google Shape;73;p2"/>
          <p:cNvPicPr preferRelativeResize="0"/>
          <p:nvPr/>
        </p:nvPicPr>
        <p:blipFill rotWithShape="1">
          <a:blip r:embed="rId3">
            <a:alphaModFix/>
          </a:blip>
          <a:srcRect b="0" l="0" r="0" t="0"/>
          <a:stretch/>
        </p:blipFill>
        <p:spPr>
          <a:xfrm>
            <a:off x="0" y="187900"/>
            <a:ext cx="3924551" cy="4760675"/>
          </a:xfrm>
          <a:prstGeom prst="rect">
            <a:avLst/>
          </a:prstGeom>
          <a:noFill/>
          <a:ln>
            <a:noFill/>
          </a:ln>
        </p:spPr>
      </p:pic>
      <p:sp>
        <p:nvSpPr>
          <p:cNvPr id="74" name="Google Shape;74;p2"/>
          <p:cNvSpPr/>
          <p:nvPr/>
        </p:nvSpPr>
        <p:spPr>
          <a:xfrm>
            <a:off x="4131683" y="1566104"/>
            <a:ext cx="533100" cy="533100"/>
          </a:xfrm>
          <a:prstGeom prst="roundRect">
            <a:avLst>
              <a:gd fmla="val 1867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
          <p:cNvSpPr/>
          <p:nvPr/>
        </p:nvSpPr>
        <p:spPr>
          <a:xfrm>
            <a:off x="4131683" y="2622729"/>
            <a:ext cx="533100" cy="533100"/>
          </a:xfrm>
          <a:prstGeom prst="roundRect">
            <a:avLst>
              <a:gd fmla="val 1867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p:nvPr/>
        </p:nvSpPr>
        <p:spPr>
          <a:xfrm>
            <a:off x="4131683" y="3679354"/>
            <a:ext cx="533100" cy="533100"/>
          </a:xfrm>
          <a:prstGeom prst="roundRect">
            <a:avLst>
              <a:gd fmla="val 1867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 name="Google Shape;77;p2"/>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78" name="Google Shape;78;p2"/>
          <p:cNvSpPr txBox="1"/>
          <p:nvPr/>
        </p:nvSpPr>
        <p:spPr>
          <a:xfrm>
            <a:off x="0" y="187900"/>
            <a:ext cx="4744200" cy="109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50"/>
              <a:buFont typeface="Arial"/>
              <a:buNone/>
            </a:pPr>
            <a:r>
              <a:rPr b="1" i="0" lang="en" sz="2950" u="sng" cap="none" strike="noStrike">
                <a:solidFill>
                  <a:schemeClr val="dk1"/>
                </a:solidFill>
                <a:latin typeface="Arial"/>
                <a:ea typeface="Arial"/>
                <a:cs typeface="Arial"/>
                <a:sym typeface="Arial"/>
              </a:rPr>
              <a:t>The Importance of Logic Gates</a:t>
            </a:r>
            <a:endParaRPr b="1" i="0" sz="2950" u="sng" cap="none" strike="noStrike">
              <a:solidFill>
                <a:schemeClr val="dk1"/>
              </a:solidFill>
              <a:latin typeface="Arial"/>
              <a:ea typeface="Arial"/>
              <a:cs typeface="Arial"/>
              <a:sym typeface="Arial"/>
            </a:endParaRPr>
          </a:p>
        </p:txBody>
      </p:sp>
      <p:sp>
        <p:nvSpPr>
          <p:cNvPr id="79" name="Google Shape;79;p2"/>
          <p:cNvSpPr txBox="1"/>
          <p:nvPr/>
        </p:nvSpPr>
        <p:spPr>
          <a:xfrm>
            <a:off x="81600" y="1315600"/>
            <a:ext cx="4815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1</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 name="Google Shape;80;p2"/>
          <p:cNvSpPr txBox="1"/>
          <p:nvPr/>
        </p:nvSpPr>
        <p:spPr>
          <a:xfrm>
            <a:off x="81600" y="3615000"/>
            <a:ext cx="4815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3</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 name="Google Shape;81;p2"/>
          <p:cNvSpPr txBox="1"/>
          <p:nvPr/>
        </p:nvSpPr>
        <p:spPr>
          <a:xfrm>
            <a:off x="81600" y="2335850"/>
            <a:ext cx="481500" cy="38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2</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 name="Google Shape;82;p2"/>
          <p:cNvSpPr/>
          <p:nvPr/>
        </p:nvSpPr>
        <p:spPr>
          <a:xfrm>
            <a:off x="627250" y="1379951"/>
            <a:ext cx="2962500" cy="2589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3C3939"/>
              </a:buClr>
              <a:buSzPts val="2300"/>
              <a:buFont typeface="Raleway"/>
              <a:buNone/>
            </a:pPr>
            <a:r>
              <a:rPr b="0" i="0" lang="en" sz="1700" u="none" cap="none" strike="noStrike">
                <a:solidFill>
                  <a:schemeClr val="dk1"/>
                </a:solidFill>
                <a:latin typeface="Arial"/>
                <a:ea typeface="Arial"/>
                <a:cs typeface="Arial"/>
                <a:sym typeface="Arial"/>
              </a:rPr>
              <a:t> Digital Electronics</a:t>
            </a:r>
            <a:endParaRPr b="0" i="0" sz="1700" u="none" cap="none" strike="noStrike">
              <a:solidFill>
                <a:schemeClr val="dk1"/>
              </a:solidFill>
              <a:latin typeface="Arial"/>
              <a:ea typeface="Arial"/>
              <a:cs typeface="Arial"/>
              <a:sym typeface="Arial"/>
            </a:endParaRPr>
          </a:p>
        </p:txBody>
      </p:sp>
      <p:sp>
        <p:nvSpPr>
          <p:cNvPr id="83" name="Google Shape;83;p2"/>
          <p:cNvSpPr txBox="1"/>
          <p:nvPr/>
        </p:nvSpPr>
        <p:spPr>
          <a:xfrm>
            <a:off x="563100" y="1638850"/>
            <a:ext cx="3594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chemeClr val="dk1"/>
                </a:solidFill>
                <a:latin typeface="Arial"/>
                <a:ea typeface="Arial"/>
                <a:cs typeface="Arial"/>
                <a:sym typeface="Arial"/>
              </a:rPr>
              <a:t>Logic gates form the basis of all digital devices, from computers to smartphones.</a:t>
            </a:r>
            <a:endParaRPr b="0" i="0" sz="1150" u="none" cap="none" strike="noStrike">
              <a:solidFill>
                <a:schemeClr val="dk1"/>
              </a:solidFill>
              <a:latin typeface="Arial"/>
              <a:ea typeface="Arial"/>
              <a:cs typeface="Arial"/>
              <a:sym typeface="Arial"/>
            </a:endParaRPr>
          </a:p>
        </p:txBody>
      </p:sp>
      <p:sp>
        <p:nvSpPr>
          <p:cNvPr id="84" name="Google Shape;84;p2"/>
          <p:cNvSpPr/>
          <p:nvPr/>
        </p:nvSpPr>
        <p:spPr>
          <a:xfrm>
            <a:off x="627250" y="2400189"/>
            <a:ext cx="2962500" cy="2589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3C3939"/>
              </a:buClr>
              <a:buSzPts val="2300"/>
              <a:buFont typeface="Raleway"/>
              <a:buNone/>
            </a:pPr>
            <a:r>
              <a:rPr b="0" i="0" lang="en" sz="1700" u="none" cap="none" strike="noStrike">
                <a:solidFill>
                  <a:schemeClr val="dk1"/>
                </a:solidFill>
                <a:latin typeface="Arial"/>
                <a:ea typeface="Arial"/>
                <a:cs typeface="Arial"/>
                <a:sym typeface="Arial"/>
              </a:rPr>
              <a:t> Complex Circuits</a:t>
            </a:r>
            <a:endParaRPr b="0" i="0" sz="1700" u="none" cap="none" strike="noStrike">
              <a:solidFill>
                <a:schemeClr val="dk1"/>
              </a:solidFill>
              <a:latin typeface="Arial"/>
              <a:ea typeface="Arial"/>
              <a:cs typeface="Arial"/>
              <a:sym typeface="Arial"/>
            </a:endParaRPr>
          </a:p>
        </p:txBody>
      </p:sp>
      <p:sp>
        <p:nvSpPr>
          <p:cNvPr id="85" name="Google Shape;85;p2"/>
          <p:cNvSpPr txBox="1"/>
          <p:nvPr/>
        </p:nvSpPr>
        <p:spPr>
          <a:xfrm>
            <a:off x="563100" y="2659100"/>
            <a:ext cx="3594300" cy="1208400"/>
          </a:xfrm>
          <a:prstGeom prst="rect">
            <a:avLst/>
          </a:prstGeom>
          <a:noFill/>
          <a:ln>
            <a:noFill/>
          </a:ln>
        </p:spPr>
        <p:txBody>
          <a:bodyPr anchorCtr="0" anchor="t" bIns="91425" lIns="91425" spcFirstLastPara="1" rIns="91425" wrap="square" tIns="91425">
            <a:spAutoFit/>
          </a:bodyPr>
          <a:lstStyle/>
          <a:p>
            <a:pPr indent="0" lvl="0" marL="0" marR="0" rtl="0" algn="l">
              <a:lnSpc>
                <a:spcPct val="159459"/>
              </a:lnSpc>
              <a:spcBef>
                <a:spcPts val="0"/>
              </a:spcBef>
              <a:spcAft>
                <a:spcPts val="0"/>
              </a:spcAft>
              <a:buClr>
                <a:srgbClr val="3C3939"/>
              </a:buClr>
              <a:buSzPts val="1850"/>
              <a:buFont typeface="Roboto"/>
              <a:buNone/>
            </a:pPr>
            <a:r>
              <a:rPr b="0" i="0" lang="en" sz="1150" u="none" cap="none" strike="noStrike">
                <a:solidFill>
                  <a:schemeClr val="dk1"/>
                </a:solidFill>
                <a:latin typeface="Arial"/>
                <a:ea typeface="Arial"/>
                <a:cs typeface="Arial"/>
                <a:sym typeface="Arial"/>
              </a:rPr>
              <a:t>Combining logic gates allows for the creation of circuits that perform arithmetic, make decisions, and process data.</a:t>
            </a:r>
            <a:endParaRPr b="0" i="0" sz="11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Arial"/>
              <a:ea typeface="Arial"/>
              <a:cs typeface="Arial"/>
              <a:sym typeface="Arial"/>
            </a:endParaRPr>
          </a:p>
        </p:txBody>
      </p:sp>
      <p:sp>
        <p:nvSpPr>
          <p:cNvPr id="86" name="Google Shape;86;p2"/>
          <p:cNvSpPr/>
          <p:nvPr/>
        </p:nvSpPr>
        <p:spPr>
          <a:xfrm>
            <a:off x="563100" y="3679351"/>
            <a:ext cx="2962500" cy="258900"/>
          </a:xfrm>
          <a:prstGeom prst="rect">
            <a:avLst/>
          </a:prstGeom>
          <a:noFill/>
          <a:ln>
            <a:noFill/>
          </a:ln>
        </p:spPr>
        <p:txBody>
          <a:bodyPr anchorCtr="0" anchor="t" bIns="0" lIns="0" spcFirstLastPara="1" rIns="0" wrap="square" tIns="0">
            <a:noAutofit/>
          </a:bodyPr>
          <a:lstStyle/>
          <a:p>
            <a:pPr indent="0" lvl="0" marL="0" marR="0" rtl="0" algn="l">
              <a:lnSpc>
                <a:spcPct val="126087"/>
              </a:lnSpc>
              <a:spcBef>
                <a:spcPts val="0"/>
              </a:spcBef>
              <a:spcAft>
                <a:spcPts val="0"/>
              </a:spcAft>
              <a:buClr>
                <a:srgbClr val="3C3939"/>
              </a:buClr>
              <a:buSzPts val="2300"/>
              <a:buFont typeface="Raleway"/>
              <a:buNone/>
            </a:pPr>
            <a:r>
              <a:rPr b="0" i="0" lang="en" sz="1700" u="none" cap="none" strike="noStrike">
                <a:solidFill>
                  <a:schemeClr val="dk1"/>
                </a:solidFill>
                <a:latin typeface="Arial"/>
                <a:ea typeface="Arial"/>
                <a:cs typeface="Arial"/>
                <a:sym typeface="Arial"/>
              </a:rPr>
              <a:t>Widespread Impact</a:t>
            </a:r>
            <a:endParaRPr b="0" i="0" sz="1700" u="none" cap="none" strike="noStrike">
              <a:solidFill>
                <a:schemeClr val="dk1"/>
              </a:solidFill>
              <a:latin typeface="Arial"/>
              <a:ea typeface="Arial"/>
              <a:cs typeface="Arial"/>
              <a:sym typeface="Arial"/>
            </a:endParaRPr>
          </a:p>
        </p:txBody>
      </p:sp>
      <p:sp>
        <p:nvSpPr>
          <p:cNvPr id="87" name="Google Shape;87;p2"/>
          <p:cNvSpPr txBox="1"/>
          <p:nvPr/>
        </p:nvSpPr>
        <p:spPr>
          <a:xfrm>
            <a:off x="504900" y="4002600"/>
            <a:ext cx="4067100" cy="926100"/>
          </a:xfrm>
          <a:prstGeom prst="rect">
            <a:avLst/>
          </a:prstGeom>
          <a:noFill/>
          <a:ln>
            <a:noFill/>
          </a:ln>
        </p:spPr>
        <p:txBody>
          <a:bodyPr anchorCtr="0" anchor="t" bIns="91425" lIns="91425" spcFirstLastPara="1" rIns="91425" wrap="square" tIns="91425">
            <a:spAutoFit/>
          </a:bodyPr>
          <a:lstStyle/>
          <a:p>
            <a:pPr indent="0" lvl="0" marL="0" marR="0" rtl="0" algn="l">
              <a:lnSpc>
                <a:spcPct val="159459"/>
              </a:lnSpc>
              <a:spcBef>
                <a:spcPts val="0"/>
              </a:spcBef>
              <a:spcAft>
                <a:spcPts val="0"/>
              </a:spcAft>
              <a:buClr>
                <a:srgbClr val="3C3939"/>
              </a:buClr>
              <a:buSzPts val="1850"/>
              <a:buFont typeface="Roboto"/>
              <a:buNone/>
            </a:pPr>
            <a:r>
              <a:rPr b="0" i="0" lang="en" sz="1150" u="none" cap="none" strike="noStrike">
                <a:solidFill>
                  <a:schemeClr val="dk1"/>
                </a:solidFill>
                <a:latin typeface="Arial"/>
                <a:ea typeface="Arial"/>
                <a:cs typeface="Arial"/>
                <a:sym typeface="Arial"/>
              </a:rPr>
              <a:t>Logic gates are essential to the functioning of modern digital technology.</a:t>
            </a:r>
            <a:endParaRPr b="0" i="0" sz="11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chemeClr val="dk1"/>
              </a:solidFill>
              <a:latin typeface="Arial"/>
              <a:ea typeface="Arial"/>
              <a:cs typeface="Arial"/>
              <a:sym typeface="Arial"/>
            </a:endParaRPr>
          </a:p>
        </p:txBody>
      </p:sp>
      <p:pic>
        <p:nvPicPr>
          <p:cNvPr id="88" name="Google Shape;88;p2"/>
          <p:cNvPicPr preferRelativeResize="0"/>
          <p:nvPr/>
        </p:nvPicPr>
        <p:blipFill rotWithShape="1">
          <a:blip r:embed="rId5">
            <a:alphaModFix/>
          </a:blip>
          <a:srcRect b="0" l="0" r="0" t="0"/>
          <a:stretch/>
        </p:blipFill>
        <p:spPr>
          <a:xfrm>
            <a:off x="4817050" y="1014100"/>
            <a:ext cx="4115575" cy="3750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g3095626c4bd_0_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37" name="Google Shape;337;g3095626c4bd_0_29"/>
          <p:cNvSpPr txBox="1"/>
          <p:nvPr/>
        </p:nvSpPr>
        <p:spPr>
          <a:xfrm>
            <a:off x="389875" y="415700"/>
            <a:ext cx="7950000" cy="89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chemeClr val="dk1"/>
                </a:solidFill>
                <a:latin typeface="Raleway SemiBold"/>
                <a:ea typeface="Raleway SemiBold"/>
                <a:cs typeface="Raleway SemiBold"/>
                <a:sym typeface="Raleway SemiBold"/>
              </a:rPr>
              <a:t>Homework	</a:t>
            </a:r>
            <a:endParaRPr b="0" i="0" sz="3300" u="none" cap="none" strike="noStrike">
              <a:solidFill>
                <a:schemeClr val="dk1"/>
              </a:solidFill>
              <a:latin typeface="Raleway SemiBold"/>
              <a:ea typeface="Raleway SemiBold"/>
              <a:cs typeface="Raleway SemiBold"/>
              <a:sym typeface="Raleway SemiBold"/>
            </a:endParaRPr>
          </a:p>
          <a:p>
            <a:pPr indent="0" lvl="0" marL="45720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Raleway SemiBold"/>
              <a:ea typeface="Raleway SemiBold"/>
              <a:cs typeface="Raleway SemiBold"/>
              <a:sym typeface="Raleway SemiBold"/>
            </a:endParaRPr>
          </a:p>
        </p:txBody>
      </p:sp>
      <p:sp>
        <p:nvSpPr>
          <p:cNvPr id="338" name="Google Shape;338;g3095626c4bd_0_29"/>
          <p:cNvSpPr txBox="1"/>
          <p:nvPr/>
        </p:nvSpPr>
        <p:spPr>
          <a:xfrm>
            <a:off x="378125" y="1390400"/>
            <a:ext cx="5460600" cy="210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Implement NOT gate in Tinkercad</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ts val="1800"/>
              <a:buFont typeface="Arial"/>
              <a:buAutoNum type="arabicPeriod"/>
            </a:pPr>
            <a:r>
              <a:rPr b="0" i="0" lang="en" sz="1800" u="none" cap="none" strike="noStrike">
                <a:solidFill>
                  <a:schemeClr val="dk1"/>
                </a:solidFill>
                <a:latin typeface="Arial"/>
                <a:ea typeface="Arial"/>
                <a:cs typeface="Arial"/>
                <a:sym typeface="Arial"/>
              </a:rPr>
              <a:t>State the components required for the same?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g309499addaa_1_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4" name="Google Shape;94;g309499addaa_1_8"/>
          <p:cNvSpPr txBox="1"/>
          <p:nvPr/>
        </p:nvSpPr>
        <p:spPr>
          <a:xfrm>
            <a:off x="202200" y="251325"/>
            <a:ext cx="5895000" cy="123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700"/>
              <a:buFont typeface="Arial"/>
              <a:buNone/>
            </a:pPr>
            <a:r>
              <a:rPr b="0" i="0" lang="en" sz="2600" u="none" cap="none" strike="noStrike">
                <a:solidFill>
                  <a:schemeClr val="dk1"/>
                </a:solidFill>
                <a:latin typeface="Arial"/>
                <a:ea typeface="Arial"/>
                <a:cs typeface="Arial"/>
                <a:sym typeface="Arial"/>
              </a:rPr>
              <a:t>What role does logic gates play in the cybersecurity?</a:t>
            </a:r>
            <a:endParaRPr b="0" i="0" sz="42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1B1B27"/>
              </a:buClr>
              <a:buSzPts val="6700"/>
              <a:buFont typeface="Raleway"/>
              <a:buNone/>
            </a:pPr>
            <a:r>
              <a:t/>
            </a:r>
            <a:endParaRPr b="0" i="0" sz="42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500"/>
              <a:buFont typeface="Arial"/>
              <a:buNone/>
            </a:pPr>
            <a:r>
              <a:t/>
            </a:r>
            <a:endParaRPr b="0" i="0" sz="7400" u="sng" cap="none" strike="noStrike">
              <a:solidFill>
                <a:schemeClr val="dk1"/>
              </a:solidFill>
              <a:latin typeface="Arial"/>
              <a:ea typeface="Arial"/>
              <a:cs typeface="Arial"/>
              <a:sym typeface="Arial"/>
            </a:endParaRPr>
          </a:p>
        </p:txBody>
      </p:sp>
      <p:sp>
        <p:nvSpPr>
          <p:cNvPr id="95" name="Google Shape;95;g309499addaa_1_8"/>
          <p:cNvSpPr txBox="1"/>
          <p:nvPr/>
        </p:nvSpPr>
        <p:spPr>
          <a:xfrm>
            <a:off x="202200" y="1155525"/>
            <a:ext cx="5427900" cy="3940500"/>
          </a:xfrm>
          <a:prstGeom prst="rect">
            <a:avLst/>
          </a:prstGeom>
          <a:noFill/>
          <a:ln>
            <a:noFill/>
          </a:ln>
        </p:spPr>
        <p:txBody>
          <a:bodyPr anchorCtr="0" anchor="t" bIns="91425" lIns="91425" spcFirstLastPara="1" rIns="91425" wrap="square" tIns="91425">
            <a:spAutoFit/>
          </a:bodyPr>
          <a:lstStyle/>
          <a:p>
            <a:pPr indent="0" lvl="0" marL="0" marR="0" rtl="0" algn="l">
              <a:lnSpc>
                <a:spcPct val="163157"/>
              </a:lnSpc>
              <a:spcBef>
                <a:spcPts val="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Implementing the right combination of logic gates helps create robust security protocols that protect sensitive information from cyber threats. Following are few examples :-</a:t>
            </a:r>
            <a:endParaRPr b="0" i="0" sz="1150" u="none" cap="none" strike="noStrike">
              <a:solidFill>
                <a:schemeClr val="dk1"/>
              </a:solidFill>
              <a:latin typeface="Arial"/>
              <a:ea typeface="Arial"/>
              <a:cs typeface="Arial"/>
              <a:sym typeface="Arial"/>
            </a:endParaRPr>
          </a:p>
          <a:p>
            <a:pPr indent="-301625" lvl="0" marL="457200" marR="0" rtl="0" algn="l">
              <a:lnSpc>
                <a:spcPct val="163157"/>
              </a:lnSpc>
              <a:spcBef>
                <a:spcPts val="0"/>
              </a:spcBef>
              <a:spcAft>
                <a:spcPts val="0"/>
              </a:spcAft>
              <a:buClr>
                <a:schemeClr val="dk1"/>
              </a:buClr>
              <a:buSzPts val="1150"/>
              <a:buFont typeface="Roboto"/>
              <a:buAutoNum type="arabicPeriod"/>
            </a:pPr>
            <a:r>
              <a:rPr b="0" i="0" lang="en" sz="1150" u="none" cap="none" strike="noStrike">
                <a:solidFill>
                  <a:schemeClr val="dk1"/>
                </a:solidFill>
                <a:latin typeface="Arial"/>
                <a:ea typeface="Arial"/>
                <a:cs typeface="Arial"/>
                <a:sym typeface="Arial"/>
              </a:rPr>
              <a:t> </a:t>
            </a:r>
            <a:r>
              <a:rPr b="1" i="0" lang="en" sz="1150" u="none" cap="none" strike="noStrike">
                <a:solidFill>
                  <a:schemeClr val="dk1"/>
                </a:solidFill>
                <a:latin typeface="Arial"/>
                <a:ea typeface="Arial"/>
                <a:cs typeface="Arial"/>
                <a:sym typeface="Arial"/>
              </a:rPr>
              <a:t>AND gate </a:t>
            </a:r>
            <a:r>
              <a:rPr b="0" i="0" lang="en" sz="1150" u="none" cap="none" strike="noStrike">
                <a:solidFill>
                  <a:schemeClr val="dk1"/>
                </a:solidFill>
                <a:latin typeface="Arial"/>
                <a:ea typeface="Arial"/>
                <a:cs typeface="Arial"/>
                <a:sym typeface="Arial"/>
              </a:rPr>
              <a:t>can be employed in multi-factor authentication systems, where a user must provide both a password and a verification code to gain access, thus reducing the risk of unauthorized access. </a:t>
            </a:r>
            <a:endParaRPr b="0" i="0" sz="1150" u="none" cap="none" strike="noStrike">
              <a:solidFill>
                <a:schemeClr val="dk1"/>
              </a:solidFill>
              <a:latin typeface="Arial"/>
              <a:ea typeface="Arial"/>
              <a:cs typeface="Arial"/>
              <a:sym typeface="Arial"/>
            </a:endParaRPr>
          </a:p>
          <a:p>
            <a:pPr indent="-301625" lvl="0" marL="457200" marR="0" rtl="0" algn="l">
              <a:lnSpc>
                <a:spcPct val="163157"/>
              </a:lnSpc>
              <a:spcBef>
                <a:spcPts val="0"/>
              </a:spcBef>
              <a:spcAft>
                <a:spcPts val="0"/>
              </a:spcAft>
              <a:buClr>
                <a:schemeClr val="dk1"/>
              </a:buClr>
              <a:buSzPts val="1150"/>
              <a:buFont typeface="Roboto"/>
              <a:buAutoNum type="arabicPeriod"/>
            </a:pPr>
            <a:r>
              <a:rPr b="1" i="0" lang="en" sz="1150" u="none" cap="none" strike="noStrike">
                <a:solidFill>
                  <a:schemeClr val="dk1"/>
                </a:solidFill>
                <a:latin typeface="Arial"/>
                <a:ea typeface="Arial"/>
                <a:cs typeface="Arial"/>
                <a:sym typeface="Arial"/>
              </a:rPr>
              <a:t>XOR gates </a:t>
            </a:r>
            <a:r>
              <a:rPr b="0" i="0" lang="en" sz="1150" u="none" cap="none" strike="noStrike">
                <a:solidFill>
                  <a:schemeClr val="dk1"/>
                </a:solidFill>
                <a:latin typeface="Arial"/>
                <a:ea typeface="Arial"/>
                <a:cs typeface="Arial"/>
                <a:sym typeface="Arial"/>
              </a:rPr>
              <a:t>are commonly used in encryption algorithms to mix plaintext with a key, making it difficult for attackers to decipher the data without the correct key. Logic gates also play a crucial role in intrusion detection systems.</a:t>
            </a:r>
            <a:endParaRPr b="0" i="0" sz="1150" u="none" cap="none" strike="noStrike">
              <a:solidFill>
                <a:schemeClr val="dk1"/>
              </a:solidFill>
              <a:latin typeface="Arial"/>
              <a:ea typeface="Arial"/>
              <a:cs typeface="Arial"/>
              <a:sym typeface="Arial"/>
            </a:endParaRPr>
          </a:p>
          <a:p>
            <a:pPr indent="-301625" lvl="0" marL="457200" marR="0" rtl="0" algn="l">
              <a:lnSpc>
                <a:spcPct val="163157"/>
              </a:lnSpc>
              <a:spcBef>
                <a:spcPts val="0"/>
              </a:spcBef>
              <a:spcAft>
                <a:spcPts val="0"/>
              </a:spcAft>
              <a:buClr>
                <a:schemeClr val="dk1"/>
              </a:buClr>
              <a:buSzPts val="1150"/>
              <a:buFont typeface="Roboto"/>
              <a:buAutoNum type="arabicPeriod"/>
            </a:pPr>
            <a:r>
              <a:rPr b="1" i="0" lang="en" sz="1150" u="none" cap="none" strike="noStrike">
                <a:solidFill>
                  <a:schemeClr val="dk1"/>
                </a:solidFill>
                <a:latin typeface="Arial"/>
                <a:ea typeface="Arial"/>
                <a:cs typeface="Arial"/>
                <a:sym typeface="Arial"/>
              </a:rPr>
              <a:t>OR gates</a:t>
            </a:r>
            <a:r>
              <a:rPr b="0" i="0" lang="en" sz="1150" u="none" cap="none" strike="noStrike">
                <a:solidFill>
                  <a:schemeClr val="dk1"/>
                </a:solidFill>
                <a:latin typeface="Arial"/>
                <a:ea typeface="Arial"/>
                <a:cs typeface="Arial"/>
                <a:sym typeface="Arial"/>
              </a:rPr>
              <a:t> allows the system to trigger an alert if any one of several suspicious activities is detected, improving response times to potential threats.</a:t>
            </a:r>
            <a:endParaRPr b="0" i="0" sz="1150" u="none" cap="none" strike="noStrike">
              <a:solidFill>
                <a:srgbClr val="FF0000"/>
              </a:solidFill>
              <a:latin typeface="Arial"/>
              <a:ea typeface="Arial"/>
              <a:cs typeface="Arial"/>
              <a:sym typeface="Arial"/>
            </a:endParaRPr>
          </a:p>
        </p:txBody>
      </p:sp>
      <p:pic>
        <p:nvPicPr>
          <p:cNvPr id="96" name="Google Shape;96;g309499addaa_1_8"/>
          <p:cNvPicPr preferRelativeResize="0"/>
          <p:nvPr/>
        </p:nvPicPr>
        <p:blipFill rotWithShape="1">
          <a:blip r:embed="rId4">
            <a:alphaModFix/>
          </a:blip>
          <a:srcRect b="0" l="0" r="0" t="0"/>
          <a:stretch/>
        </p:blipFill>
        <p:spPr>
          <a:xfrm>
            <a:off x="5779975" y="192600"/>
            <a:ext cx="3364025" cy="4755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2" name="Google Shape;102;p3"/>
          <p:cNvSpPr txBox="1"/>
          <p:nvPr/>
        </p:nvSpPr>
        <p:spPr>
          <a:xfrm>
            <a:off x="425125" y="403975"/>
            <a:ext cx="7926600" cy="86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1B1B27"/>
              </a:buClr>
              <a:buSzPts val="4850"/>
              <a:buFont typeface="Raleway"/>
              <a:buNone/>
            </a:pPr>
            <a:r>
              <a:rPr b="0" i="0" lang="en" sz="3950" u="sng" cap="none" strike="noStrike">
                <a:solidFill>
                  <a:srgbClr val="1B1B27"/>
                </a:solidFill>
                <a:latin typeface="Raleway"/>
                <a:ea typeface="Raleway"/>
                <a:cs typeface="Raleway"/>
                <a:sym typeface="Raleway"/>
              </a:rPr>
              <a:t>The Logic Gates Hierarchy Chart</a:t>
            </a:r>
            <a:endParaRPr b="0" i="0" sz="3950" u="sng"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t/>
            </a:r>
            <a:endParaRPr b="0" i="0" sz="900" u="sng" cap="none" strike="noStrike">
              <a:solidFill>
                <a:schemeClr val="dk2"/>
              </a:solidFill>
              <a:latin typeface="Arial"/>
              <a:ea typeface="Arial"/>
              <a:cs typeface="Arial"/>
              <a:sym typeface="Arial"/>
            </a:endParaRPr>
          </a:p>
        </p:txBody>
      </p:sp>
      <p:pic>
        <p:nvPicPr>
          <p:cNvPr id="103" name="Google Shape;103;p3"/>
          <p:cNvPicPr preferRelativeResize="0"/>
          <p:nvPr/>
        </p:nvPicPr>
        <p:blipFill rotWithShape="1">
          <a:blip r:embed="rId4">
            <a:alphaModFix/>
          </a:blip>
          <a:srcRect b="0" l="0" r="0" t="0"/>
          <a:stretch/>
        </p:blipFill>
        <p:spPr>
          <a:xfrm>
            <a:off x="1138250" y="1190750"/>
            <a:ext cx="6867525" cy="2952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9" name="Google Shape;109;p5"/>
          <p:cNvSpPr txBox="1"/>
          <p:nvPr/>
        </p:nvSpPr>
        <p:spPr>
          <a:xfrm>
            <a:off x="342900" y="427450"/>
            <a:ext cx="3123600" cy="62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chemeClr val="dk1"/>
                </a:solidFill>
                <a:latin typeface="Arial"/>
                <a:ea typeface="Arial"/>
                <a:cs typeface="Arial"/>
                <a:sym typeface="Arial"/>
              </a:rPr>
              <a:t>Basic Logic Gates</a:t>
            </a:r>
            <a:endParaRPr b="1" i="0" sz="2600" u="none" cap="none" strike="noStrike">
              <a:solidFill>
                <a:schemeClr val="dk1"/>
              </a:solidFill>
              <a:latin typeface="Arial"/>
              <a:ea typeface="Arial"/>
              <a:cs typeface="Arial"/>
              <a:sym typeface="Arial"/>
            </a:endParaRPr>
          </a:p>
        </p:txBody>
      </p:sp>
      <p:sp>
        <p:nvSpPr>
          <p:cNvPr id="110" name="Google Shape;110;p5"/>
          <p:cNvSpPr txBox="1"/>
          <p:nvPr/>
        </p:nvSpPr>
        <p:spPr>
          <a:xfrm>
            <a:off x="342900" y="1233050"/>
            <a:ext cx="5108400" cy="2247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 AND Gate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Function: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AND gate takes two inputs and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120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produces one output.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It outputs </a:t>
            </a:r>
            <a:r>
              <a:rPr b="0" i="0" lang="en" sz="1400" u="none" cap="none" strike="noStrike">
                <a:solidFill>
                  <a:srgbClr val="188038"/>
                </a:solidFill>
                <a:latin typeface="Arial"/>
                <a:ea typeface="Arial"/>
                <a:cs typeface="Arial"/>
                <a:sym typeface="Arial"/>
              </a:rPr>
              <a:t>1</a:t>
            </a:r>
            <a:r>
              <a:rPr b="0" i="0" lang="en" sz="1400" u="none" cap="none" strike="noStrike">
                <a:solidFill>
                  <a:schemeClr val="dk1"/>
                </a:solidFill>
                <a:latin typeface="Arial"/>
                <a:ea typeface="Arial"/>
                <a:cs typeface="Arial"/>
                <a:sym typeface="Arial"/>
              </a:rPr>
              <a:t> only when both inputs are </a:t>
            </a:r>
            <a:r>
              <a:rPr b="0" i="0" lang="en" sz="1400" u="none" cap="none" strike="noStrike">
                <a:solidFill>
                  <a:srgbClr val="188038"/>
                </a:solidFill>
                <a:latin typeface="Arial"/>
                <a:ea typeface="Arial"/>
                <a:cs typeface="Arial"/>
                <a:sym typeface="Arial"/>
              </a:rPr>
              <a:t>1</a:t>
            </a: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1200"/>
              </a:spcBef>
              <a:spcAft>
                <a:spcPts val="1200"/>
              </a:spcAft>
              <a:buClr>
                <a:srgbClr val="000000"/>
              </a:buClr>
              <a:buSzPts val="1400"/>
              <a:buFont typeface="Arial"/>
              <a:buNone/>
            </a:pPr>
            <a:r>
              <a:rPr b="0" i="0" lang="en" sz="1400" u="none" cap="none" strike="noStrike">
                <a:solidFill>
                  <a:schemeClr val="dk1"/>
                </a:solidFill>
                <a:latin typeface="Arial"/>
                <a:ea typeface="Arial"/>
                <a:cs typeface="Arial"/>
                <a:sym typeface="Arial"/>
              </a:rPr>
              <a:t>If either input is </a:t>
            </a:r>
            <a:r>
              <a:rPr b="0" i="0" lang="en" sz="1400" u="none" cap="none" strike="noStrike">
                <a:solidFill>
                  <a:srgbClr val="188038"/>
                </a:solidFill>
                <a:latin typeface="Arial"/>
                <a:ea typeface="Arial"/>
                <a:cs typeface="Arial"/>
                <a:sym typeface="Arial"/>
              </a:rPr>
              <a:t>0</a:t>
            </a:r>
            <a:r>
              <a:rPr b="0" i="0" lang="en" sz="1400" u="none" cap="none" strike="noStrike">
                <a:solidFill>
                  <a:schemeClr val="dk1"/>
                </a:solidFill>
                <a:latin typeface="Arial"/>
                <a:ea typeface="Arial"/>
                <a:cs typeface="Arial"/>
                <a:sym typeface="Arial"/>
              </a:rPr>
              <a:t>, the output is </a:t>
            </a:r>
            <a:r>
              <a:rPr b="0" i="0" lang="en" sz="1400" u="none" cap="none" strike="noStrike">
                <a:solidFill>
                  <a:srgbClr val="188038"/>
                </a:solidFill>
                <a:latin typeface="Arial"/>
                <a:ea typeface="Arial"/>
                <a:cs typeface="Arial"/>
                <a:sym typeface="Arial"/>
              </a:rPr>
              <a:t>0</a:t>
            </a:r>
            <a:r>
              <a:rPr b="0" i="0" lang="en" sz="1400" u="none" cap="none" strike="noStrike">
                <a:solidFill>
                  <a:schemeClr val="dk1"/>
                </a:solidFill>
                <a:latin typeface="Arial"/>
                <a:ea typeface="Arial"/>
                <a:cs typeface="Arial"/>
                <a:sym typeface="Arial"/>
              </a:rPr>
              <a:t>.</a:t>
            </a:r>
            <a:endParaRPr b="0" i="0" sz="1700" u="none" cap="none" strike="noStrike">
              <a:solidFill>
                <a:srgbClr val="000000"/>
              </a:solidFill>
              <a:latin typeface="Arial"/>
              <a:ea typeface="Arial"/>
              <a:cs typeface="Arial"/>
              <a:sym typeface="Arial"/>
            </a:endParaRPr>
          </a:p>
        </p:txBody>
      </p:sp>
      <p:pic>
        <p:nvPicPr>
          <p:cNvPr id="111" name="Google Shape;111;p5"/>
          <p:cNvPicPr preferRelativeResize="0"/>
          <p:nvPr/>
        </p:nvPicPr>
        <p:blipFill rotWithShape="1">
          <a:blip r:embed="rId4">
            <a:alphaModFix/>
          </a:blip>
          <a:srcRect b="0" l="0" r="0" t="0"/>
          <a:stretch/>
        </p:blipFill>
        <p:spPr>
          <a:xfrm>
            <a:off x="4946325" y="221625"/>
            <a:ext cx="3652750" cy="2082600"/>
          </a:xfrm>
          <a:prstGeom prst="rect">
            <a:avLst/>
          </a:prstGeom>
          <a:noFill/>
          <a:ln cap="flat" cmpd="sng" w="9525">
            <a:solidFill>
              <a:schemeClr val="dk1"/>
            </a:solidFill>
            <a:prstDash val="solid"/>
            <a:round/>
            <a:headEnd len="sm" w="sm" type="none"/>
            <a:tailEnd len="sm" w="sm" type="none"/>
          </a:ln>
        </p:spPr>
      </p:pic>
      <p:sp>
        <p:nvSpPr>
          <p:cNvPr id="112" name="Google Shape;112;p5"/>
          <p:cNvSpPr txBox="1"/>
          <p:nvPr/>
        </p:nvSpPr>
        <p:spPr>
          <a:xfrm>
            <a:off x="5025800" y="2230950"/>
            <a:ext cx="4118100" cy="2639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Why It Works This Way:</a:t>
            </a:r>
            <a:endParaRPr b="0" i="0" sz="13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AND gate represents the logical operation "AND" meaning both conditions must be true for the result to be true. This is like a requirement in programming where two conditions must be met simultaneously.</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Example:</a:t>
            </a:r>
            <a:endParaRPr b="0" i="0" sz="13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If you’re programming a game and want a character to jump only if both "spacebar is pressed" and "character is on the ground," the AND logic ensures both conditions are true before the character jumps.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8" name="Google Shape;118;p6"/>
          <p:cNvSpPr txBox="1"/>
          <p:nvPr/>
        </p:nvSpPr>
        <p:spPr>
          <a:xfrm>
            <a:off x="176150" y="399275"/>
            <a:ext cx="4300200" cy="247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400"/>
              <a:buFont typeface="Arial"/>
              <a:buNone/>
            </a:pPr>
            <a:r>
              <a:rPr b="0" i="0" lang="en" sz="2500" u="none" cap="none" strike="noStrike">
                <a:solidFill>
                  <a:schemeClr val="dk1"/>
                </a:solidFill>
                <a:latin typeface="Arial"/>
                <a:ea typeface="Arial"/>
                <a:cs typeface="Arial"/>
                <a:sym typeface="Arial"/>
              </a:rPr>
              <a:t>2. OR Gate</a:t>
            </a:r>
            <a:endParaRPr b="0" i="0" sz="25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Function: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 OR gate also takes two inputs and produces one output.</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It outputs </a:t>
            </a:r>
            <a:r>
              <a:rPr b="0" i="0" lang="en" sz="1400" u="none" cap="none" strike="noStrike">
                <a:solidFill>
                  <a:srgbClr val="188038"/>
                </a:solidFill>
                <a:latin typeface="Arial"/>
                <a:ea typeface="Arial"/>
                <a:cs typeface="Arial"/>
                <a:sym typeface="Arial"/>
              </a:rPr>
              <a:t>1</a:t>
            </a:r>
            <a:r>
              <a:rPr b="0" i="0" lang="en" sz="1400" u="none" cap="none" strike="noStrike">
                <a:solidFill>
                  <a:schemeClr val="dk1"/>
                </a:solidFill>
                <a:latin typeface="Arial"/>
                <a:ea typeface="Arial"/>
                <a:cs typeface="Arial"/>
                <a:sym typeface="Arial"/>
              </a:rPr>
              <a:t> if at least one of the inputs is </a:t>
            </a:r>
            <a:r>
              <a:rPr b="0" i="0" lang="en" sz="1400" u="none" cap="none" strike="noStrike">
                <a:solidFill>
                  <a:srgbClr val="188038"/>
                </a:solidFill>
                <a:latin typeface="Arial"/>
                <a:ea typeface="Arial"/>
                <a:cs typeface="Arial"/>
                <a:sym typeface="Arial"/>
              </a:rPr>
              <a:t>1</a:t>
            </a:r>
            <a:r>
              <a:rPr b="0" i="0" lang="en" sz="1400" u="none" cap="none" strike="noStrike">
                <a:solidFill>
                  <a:schemeClr val="dk1"/>
                </a:solidFill>
                <a:latin typeface="Arial"/>
                <a:ea typeface="Arial"/>
                <a:cs typeface="Arial"/>
                <a:sym typeface="Arial"/>
              </a:rPr>
              <a:t>. The only time it outputs </a:t>
            </a:r>
            <a:r>
              <a:rPr b="0" i="0" lang="en" sz="1400" u="none" cap="none" strike="noStrike">
                <a:solidFill>
                  <a:srgbClr val="188038"/>
                </a:solidFill>
                <a:latin typeface="Arial"/>
                <a:ea typeface="Arial"/>
                <a:cs typeface="Arial"/>
                <a:sym typeface="Arial"/>
              </a:rPr>
              <a:t>0</a:t>
            </a:r>
            <a:r>
              <a:rPr b="0" i="0" lang="en" sz="1400" u="none" cap="none" strike="noStrike">
                <a:solidFill>
                  <a:schemeClr val="dk1"/>
                </a:solidFill>
                <a:latin typeface="Arial"/>
                <a:ea typeface="Arial"/>
                <a:cs typeface="Arial"/>
                <a:sym typeface="Arial"/>
              </a:rPr>
              <a:t> is when both inputs are </a:t>
            </a:r>
            <a:r>
              <a:rPr b="0" i="0" lang="en" sz="1400" u="none" cap="none" strike="noStrike">
                <a:solidFill>
                  <a:srgbClr val="188038"/>
                </a:solidFill>
                <a:latin typeface="Arial"/>
                <a:ea typeface="Arial"/>
                <a:cs typeface="Arial"/>
                <a:sym typeface="Arial"/>
              </a:rPr>
              <a:t>0</a:t>
            </a:r>
            <a:r>
              <a:rPr b="0" i="0" lang="en"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pic>
        <p:nvPicPr>
          <p:cNvPr id="119" name="Google Shape;119;p6"/>
          <p:cNvPicPr preferRelativeResize="0"/>
          <p:nvPr/>
        </p:nvPicPr>
        <p:blipFill rotWithShape="1">
          <a:blip r:embed="rId4">
            <a:alphaModFix/>
          </a:blip>
          <a:srcRect b="0" l="0" r="0" t="16971"/>
          <a:stretch/>
        </p:blipFill>
        <p:spPr>
          <a:xfrm>
            <a:off x="4988750" y="216052"/>
            <a:ext cx="3638550" cy="2079850"/>
          </a:xfrm>
          <a:prstGeom prst="rect">
            <a:avLst/>
          </a:prstGeom>
          <a:noFill/>
          <a:ln cap="flat" cmpd="sng" w="9525">
            <a:solidFill>
              <a:schemeClr val="dk1"/>
            </a:solidFill>
            <a:prstDash val="solid"/>
            <a:round/>
            <a:headEnd len="sm" w="sm" type="none"/>
            <a:tailEnd len="sm" w="sm" type="none"/>
          </a:ln>
        </p:spPr>
      </p:pic>
      <p:sp>
        <p:nvSpPr>
          <p:cNvPr id="120" name="Google Shape;120;p6"/>
          <p:cNvSpPr txBox="1"/>
          <p:nvPr/>
        </p:nvSpPr>
        <p:spPr>
          <a:xfrm>
            <a:off x="3941700" y="2242925"/>
            <a:ext cx="5202300" cy="280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120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Why It Works This Way:</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OR gate represents the logical operation "OR," meaning either or both conditions can be true for the result to be true. This is useful when any one of several conditions can trigger an action.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Example: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In an email application, the OR logic can be used to notify you if a new email arrives or if a scheduled time to check for emails has passed. Either event will trigger the same notification.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6" name="Google Shape;126;p7"/>
          <p:cNvSpPr txBox="1"/>
          <p:nvPr/>
        </p:nvSpPr>
        <p:spPr>
          <a:xfrm>
            <a:off x="258350" y="469725"/>
            <a:ext cx="50637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200"/>
              </a:spcBef>
              <a:spcAft>
                <a:spcPts val="0"/>
              </a:spcAft>
              <a:buClr>
                <a:srgbClr val="000000"/>
              </a:buClr>
              <a:buSzPts val="1400"/>
              <a:buFont typeface="Arial"/>
              <a:buNone/>
            </a:pPr>
            <a:r>
              <a:rPr b="0" i="0" lang="en" sz="2200" u="none" cap="none" strike="noStrike">
                <a:solidFill>
                  <a:schemeClr val="dk1"/>
                </a:solidFill>
                <a:latin typeface="Arial"/>
                <a:ea typeface="Arial"/>
                <a:cs typeface="Arial"/>
                <a:sym typeface="Arial"/>
              </a:rPr>
              <a:t>3. NOT Gate</a:t>
            </a:r>
            <a:endParaRPr b="0" i="0" sz="22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Function: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 NOT gate is unique because it only takes one input and produces one output.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It inverts the input: if the input is </a:t>
            </a:r>
            <a:r>
              <a:rPr b="0" i="0" lang="en" sz="1400" u="none" cap="none" strike="noStrike">
                <a:solidFill>
                  <a:srgbClr val="188038"/>
                </a:solidFill>
                <a:latin typeface="Arial"/>
                <a:ea typeface="Arial"/>
                <a:cs typeface="Arial"/>
                <a:sym typeface="Arial"/>
              </a:rPr>
              <a:t>1</a:t>
            </a:r>
            <a:r>
              <a:rPr b="0" i="0" lang="en" sz="1400" u="none" cap="none" strike="noStrike">
                <a:solidFill>
                  <a:schemeClr val="dk1"/>
                </a:solidFill>
                <a:latin typeface="Arial"/>
                <a:ea typeface="Arial"/>
                <a:cs typeface="Arial"/>
                <a:sym typeface="Arial"/>
              </a:rPr>
              <a:t>, the output is </a:t>
            </a:r>
            <a:r>
              <a:rPr b="0" i="0" lang="en" sz="1400" u="none" cap="none" strike="noStrike">
                <a:solidFill>
                  <a:srgbClr val="188038"/>
                </a:solidFill>
                <a:latin typeface="Arial"/>
                <a:ea typeface="Arial"/>
                <a:cs typeface="Arial"/>
                <a:sym typeface="Arial"/>
              </a:rPr>
              <a:t>0</a:t>
            </a:r>
            <a:r>
              <a:rPr b="0" i="0" lang="en" sz="1400" u="none" cap="none" strike="noStrike">
                <a:solidFill>
                  <a:schemeClr val="dk1"/>
                </a:solidFill>
                <a:latin typeface="Arial"/>
                <a:ea typeface="Arial"/>
                <a:cs typeface="Arial"/>
                <a:sym typeface="Arial"/>
              </a:rPr>
              <a:t>, and if the input is </a:t>
            </a:r>
            <a:r>
              <a:rPr b="0" i="0" lang="en" sz="1400" u="none" cap="none" strike="noStrike">
                <a:solidFill>
                  <a:srgbClr val="188038"/>
                </a:solidFill>
                <a:latin typeface="Arial"/>
                <a:ea typeface="Arial"/>
                <a:cs typeface="Arial"/>
                <a:sym typeface="Arial"/>
              </a:rPr>
              <a:t>0</a:t>
            </a:r>
            <a:r>
              <a:rPr b="0" i="0" lang="en" sz="1400" u="none" cap="none" strike="noStrike">
                <a:solidFill>
                  <a:schemeClr val="dk1"/>
                </a:solidFill>
                <a:latin typeface="Arial"/>
                <a:ea typeface="Arial"/>
                <a:cs typeface="Arial"/>
                <a:sym typeface="Arial"/>
              </a:rPr>
              <a:t>, the output is </a:t>
            </a:r>
            <a:r>
              <a:rPr b="0" i="0" lang="en" sz="1400" u="none" cap="none" strike="noStrike">
                <a:solidFill>
                  <a:srgbClr val="188038"/>
                </a:solidFill>
                <a:latin typeface="Arial"/>
                <a:ea typeface="Arial"/>
                <a:cs typeface="Arial"/>
                <a:sym typeface="Arial"/>
              </a:rPr>
              <a:t>1</a:t>
            </a:r>
            <a:r>
              <a:rPr b="0" i="0" lang="en"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27" name="Google Shape;127;p7"/>
          <p:cNvPicPr preferRelativeResize="0"/>
          <p:nvPr/>
        </p:nvPicPr>
        <p:blipFill rotWithShape="1">
          <a:blip r:embed="rId4">
            <a:alphaModFix/>
          </a:blip>
          <a:srcRect b="0" l="0" r="0" t="0"/>
          <a:stretch/>
        </p:blipFill>
        <p:spPr>
          <a:xfrm>
            <a:off x="5778500" y="469725"/>
            <a:ext cx="2847975" cy="1566525"/>
          </a:xfrm>
          <a:prstGeom prst="rect">
            <a:avLst/>
          </a:prstGeom>
          <a:noFill/>
          <a:ln cap="flat" cmpd="sng" w="9525">
            <a:solidFill>
              <a:schemeClr val="dk1"/>
            </a:solidFill>
            <a:prstDash val="solid"/>
            <a:round/>
            <a:headEnd len="sm" w="sm" type="none"/>
            <a:tailEnd len="sm" w="sm" type="none"/>
          </a:ln>
        </p:spPr>
      </p:pic>
      <p:sp>
        <p:nvSpPr>
          <p:cNvPr id="128" name="Google Shape;128;p7"/>
          <p:cNvSpPr txBox="1"/>
          <p:nvPr/>
        </p:nvSpPr>
        <p:spPr>
          <a:xfrm>
            <a:off x="4572000" y="2255325"/>
            <a:ext cx="4155600" cy="2687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Why It Works This Way:</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The NOT gate represents the logical operation "NOT," meaning it negates or inverts the input. This is useful when you need the opposite of a condition.</a:t>
            </a:r>
            <a:endParaRPr b="0"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300"/>
              <a:buFont typeface="Arial"/>
              <a:buNone/>
            </a:pPr>
            <a:r>
              <a:rPr b="0" i="0" lang="en" sz="1300" u="none" cap="none" strike="noStrike">
                <a:solidFill>
                  <a:schemeClr val="dk1"/>
                </a:solidFill>
                <a:latin typeface="Arial"/>
                <a:ea typeface="Arial"/>
                <a:cs typeface="Arial"/>
                <a:sym typeface="Arial"/>
              </a:rPr>
              <a:t>Example:</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If a security system is armed (1), a NOT gate could be used to turn off a warning light (0), indicating that no further action is needed.</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4" name="Google Shape;134;p8"/>
          <p:cNvSpPr/>
          <p:nvPr/>
        </p:nvSpPr>
        <p:spPr>
          <a:xfrm>
            <a:off x="3262250" y="1119125"/>
            <a:ext cx="5779800" cy="917100"/>
          </a:xfrm>
          <a:prstGeom prst="roundRect">
            <a:avLst>
              <a:gd fmla="val 5655"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8"/>
          <p:cNvSpPr/>
          <p:nvPr/>
        </p:nvSpPr>
        <p:spPr>
          <a:xfrm>
            <a:off x="3262250" y="3490225"/>
            <a:ext cx="5779800" cy="917100"/>
          </a:xfrm>
          <a:prstGeom prst="roundRect">
            <a:avLst>
              <a:gd fmla="val 5655"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36" name="Google Shape;136;p8"/>
          <p:cNvSpPr/>
          <p:nvPr/>
        </p:nvSpPr>
        <p:spPr>
          <a:xfrm>
            <a:off x="3262250" y="2304675"/>
            <a:ext cx="5779800" cy="917100"/>
          </a:xfrm>
          <a:prstGeom prst="roundRect">
            <a:avLst>
              <a:gd fmla="val 5655"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8"/>
          <p:cNvSpPr txBox="1"/>
          <p:nvPr/>
        </p:nvSpPr>
        <p:spPr>
          <a:xfrm>
            <a:off x="2744450" y="311875"/>
            <a:ext cx="62976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25842"/>
              </a:lnSpc>
              <a:spcBef>
                <a:spcPts val="0"/>
              </a:spcBef>
              <a:spcAft>
                <a:spcPts val="0"/>
              </a:spcAft>
              <a:buClr>
                <a:srgbClr val="000000"/>
              </a:buClr>
              <a:buSzPts val="2500"/>
              <a:buFont typeface="Arial"/>
              <a:buNone/>
            </a:pPr>
            <a:r>
              <a:rPr b="1" i="0" lang="en" sz="2500" u="none" cap="none" strike="noStrike">
                <a:solidFill>
                  <a:schemeClr val="dk1"/>
                </a:solidFill>
                <a:latin typeface="Arial"/>
                <a:ea typeface="Arial"/>
                <a:cs typeface="Arial"/>
                <a:sym typeface="Arial"/>
              </a:rPr>
              <a:t>Why do we combine logic gates?</a:t>
            </a:r>
            <a:endParaRPr b="1" i="0" sz="2500" u="none" cap="none" strike="noStrike">
              <a:solidFill>
                <a:schemeClr val="dk1"/>
              </a:solidFill>
              <a:latin typeface="Arial"/>
              <a:ea typeface="Arial"/>
              <a:cs typeface="Arial"/>
              <a:sym typeface="Arial"/>
            </a:endParaRPr>
          </a:p>
        </p:txBody>
      </p:sp>
      <p:sp>
        <p:nvSpPr>
          <p:cNvPr id="138" name="Google Shape;138;p8"/>
          <p:cNvSpPr/>
          <p:nvPr/>
        </p:nvSpPr>
        <p:spPr>
          <a:xfrm>
            <a:off x="3406841" y="1119133"/>
            <a:ext cx="2847000" cy="3558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C3939"/>
              </a:buClr>
              <a:buSzPts val="2200"/>
              <a:buFont typeface="Raleway"/>
              <a:buNone/>
            </a:pPr>
            <a:r>
              <a:rPr b="0" i="0" lang="en" sz="2200" u="none" cap="none" strike="noStrike">
                <a:solidFill>
                  <a:schemeClr val="dk1"/>
                </a:solidFill>
                <a:latin typeface="Arial"/>
                <a:ea typeface="Arial"/>
                <a:cs typeface="Arial"/>
                <a:sym typeface="Arial"/>
              </a:rPr>
              <a:t>Complex Decisions</a:t>
            </a:r>
            <a:endParaRPr b="0" i="0" sz="2200" u="none" cap="none" strike="noStrike">
              <a:solidFill>
                <a:schemeClr val="dk1"/>
              </a:solidFill>
              <a:latin typeface="Arial"/>
              <a:ea typeface="Arial"/>
              <a:cs typeface="Arial"/>
              <a:sym typeface="Arial"/>
            </a:endParaRPr>
          </a:p>
        </p:txBody>
      </p:sp>
      <p:sp>
        <p:nvSpPr>
          <p:cNvPr id="139" name="Google Shape;139;p8"/>
          <p:cNvSpPr txBox="1"/>
          <p:nvPr/>
        </p:nvSpPr>
        <p:spPr>
          <a:xfrm>
            <a:off x="3262250" y="1520050"/>
            <a:ext cx="7694400" cy="76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Combining gates allows computers to make complex decisions based </a:t>
            </a:r>
            <a:endParaRPr b="0" i="0" sz="13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chemeClr val="dk1"/>
                </a:solidFill>
                <a:latin typeface="Arial"/>
                <a:ea typeface="Arial"/>
                <a:cs typeface="Arial"/>
                <a:sym typeface="Arial"/>
              </a:rPr>
              <a:t>on multiple conditions.</a:t>
            </a:r>
            <a:endParaRPr b="0" i="0" sz="13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Arial"/>
              <a:ea typeface="Arial"/>
              <a:cs typeface="Arial"/>
              <a:sym typeface="Arial"/>
            </a:endParaRPr>
          </a:p>
        </p:txBody>
      </p:sp>
      <p:sp>
        <p:nvSpPr>
          <p:cNvPr id="140" name="Google Shape;140;p8"/>
          <p:cNvSpPr/>
          <p:nvPr/>
        </p:nvSpPr>
        <p:spPr>
          <a:xfrm>
            <a:off x="3406841" y="2343896"/>
            <a:ext cx="2847000" cy="3558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C3939"/>
              </a:buClr>
              <a:buSzPts val="2200"/>
              <a:buFont typeface="Raleway"/>
              <a:buNone/>
            </a:pPr>
            <a:r>
              <a:rPr b="0" i="0" lang="en" sz="2200" u="none" cap="none" strike="noStrike">
                <a:solidFill>
                  <a:schemeClr val="dk1"/>
                </a:solidFill>
                <a:latin typeface="Arial"/>
                <a:ea typeface="Arial"/>
                <a:cs typeface="Arial"/>
                <a:sym typeface="Arial"/>
              </a:rPr>
              <a:t>Arithmetic Operations</a:t>
            </a:r>
            <a:endParaRPr b="0" i="0" sz="2200" u="none" cap="none" strike="noStrike">
              <a:solidFill>
                <a:schemeClr val="dk1"/>
              </a:solidFill>
              <a:latin typeface="Arial"/>
              <a:ea typeface="Arial"/>
              <a:cs typeface="Arial"/>
              <a:sym typeface="Arial"/>
            </a:endParaRPr>
          </a:p>
        </p:txBody>
      </p:sp>
      <p:sp>
        <p:nvSpPr>
          <p:cNvPr id="141" name="Google Shape;141;p8"/>
          <p:cNvSpPr/>
          <p:nvPr/>
        </p:nvSpPr>
        <p:spPr>
          <a:xfrm>
            <a:off x="3406841" y="3552046"/>
            <a:ext cx="2847000" cy="3558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C3939"/>
              </a:buClr>
              <a:buSzPts val="2200"/>
              <a:buFont typeface="Raleway"/>
              <a:buNone/>
            </a:pPr>
            <a:r>
              <a:rPr b="0" i="0" lang="en" sz="2200" u="none" cap="none" strike="noStrike">
                <a:solidFill>
                  <a:schemeClr val="dk1"/>
                </a:solidFill>
                <a:latin typeface="Arial"/>
                <a:ea typeface="Arial"/>
                <a:cs typeface="Arial"/>
                <a:sym typeface="Arial"/>
              </a:rPr>
              <a:t>Data Storage</a:t>
            </a:r>
            <a:endParaRPr b="0" i="0" sz="2200" u="none" cap="none" strike="noStrike">
              <a:solidFill>
                <a:schemeClr val="dk1"/>
              </a:solidFill>
              <a:latin typeface="Arial"/>
              <a:ea typeface="Arial"/>
              <a:cs typeface="Arial"/>
              <a:sym typeface="Arial"/>
            </a:endParaRPr>
          </a:p>
        </p:txBody>
      </p:sp>
      <p:sp>
        <p:nvSpPr>
          <p:cNvPr id="142" name="Google Shape;142;p8"/>
          <p:cNvSpPr/>
          <p:nvPr/>
        </p:nvSpPr>
        <p:spPr>
          <a:xfrm>
            <a:off x="3406841" y="2761525"/>
            <a:ext cx="7079100" cy="728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C3939"/>
              </a:buClr>
              <a:buSzPts val="1750"/>
              <a:buFont typeface="Roboto"/>
              <a:buNone/>
            </a:pPr>
            <a:r>
              <a:rPr b="0" i="0" lang="en" sz="1350" u="none" cap="none" strike="noStrike">
                <a:solidFill>
                  <a:schemeClr val="dk1"/>
                </a:solidFill>
                <a:latin typeface="Arial"/>
                <a:ea typeface="Arial"/>
                <a:cs typeface="Arial"/>
                <a:sym typeface="Arial"/>
              </a:rPr>
              <a:t>Logic gate combinations enable arithmetic operations like </a:t>
            </a:r>
            <a:endParaRPr b="0" i="0" sz="13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C3939"/>
              </a:buClr>
              <a:buSzPts val="1750"/>
              <a:buFont typeface="Roboto"/>
              <a:buNone/>
            </a:pPr>
            <a:r>
              <a:rPr b="0" i="0" lang="en" sz="1350" u="none" cap="none" strike="noStrike">
                <a:solidFill>
                  <a:schemeClr val="dk1"/>
                </a:solidFill>
                <a:latin typeface="Arial"/>
                <a:ea typeface="Arial"/>
                <a:cs typeface="Arial"/>
                <a:sym typeface="Arial"/>
              </a:rPr>
              <a:t>addition and subtraction.</a:t>
            </a:r>
            <a:endParaRPr b="0" i="0" sz="1350" u="none" cap="none" strike="noStrike">
              <a:solidFill>
                <a:schemeClr val="dk1"/>
              </a:solidFill>
              <a:latin typeface="Arial"/>
              <a:ea typeface="Arial"/>
              <a:cs typeface="Arial"/>
              <a:sym typeface="Arial"/>
            </a:endParaRPr>
          </a:p>
        </p:txBody>
      </p:sp>
      <p:sp>
        <p:nvSpPr>
          <p:cNvPr id="143" name="Google Shape;143;p8"/>
          <p:cNvSpPr/>
          <p:nvPr/>
        </p:nvSpPr>
        <p:spPr>
          <a:xfrm>
            <a:off x="3406841" y="3907850"/>
            <a:ext cx="7079100" cy="72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 sz="1350" u="none" cap="none" strike="noStrike">
                <a:solidFill>
                  <a:schemeClr val="dk1"/>
                </a:solidFill>
                <a:latin typeface="Arial"/>
                <a:ea typeface="Arial"/>
                <a:cs typeface="Arial"/>
                <a:sym typeface="Arial"/>
              </a:rPr>
              <a:t>Memory in computers uses gate combinations to store bits of data.</a:t>
            </a:r>
            <a:endParaRPr b="0" i="0" sz="13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C3939"/>
              </a:buClr>
              <a:buSzPts val="1750"/>
              <a:buFont typeface="Roboto"/>
              <a:buNone/>
            </a:pPr>
            <a:r>
              <a:t/>
            </a:r>
            <a:endParaRPr b="0" i="0" sz="1350" u="none" cap="none" strike="noStrike">
              <a:solidFill>
                <a:schemeClr val="dk1"/>
              </a:solidFill>
              <a:latin typeface="Arial"/>
              <a:ea typeface="Arial"/>
              <a:cs typeface="Arial"/>
              <a:sym typeface="Arial"/>
            </a:endParaRPr>
          </a:p>
        </p:txBody>
      </p:sp>
      <p:pic>
        <p:nvPicPr>
          <p:cNvPr id="144" name="Google Shape;144;p8"/>
          <p:cNvPicPr preferRelativeResize="0"/>
          <p:nvPr/>
        </p:nvPicPr>
        <p:blipFill rotWithShape="1">
          <a:blip r:embed="rId4">
            <a:alphaModFix/>
          </a:blip>
          <a:srcRect b="0" l="0" r="0" t="0"/>
          <a:stretch/>
        </p:blipFill>
        <p:spPr>
          <a:xfrm rot="5400000">
            <a:off x="-15287" y="1063963"/>
            <a:ext cx="3262250" cy="3114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